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15"/>
  </p:notesMasterIdLst>
  <p:sldIdLst>
    <p:sldId id="262" r:id="rId4"/>
    <p:sldId id="304" r:id="rId5"/>
    <p:sldId id="2162" r:id="rId6"/>
    <p:sldId id="3547" r:id="rId7"/>
    <p:sldId id="513" r:id="rId8"/>
    <p:sldId id="438" r:id="rId9"/>
    <p:sldId id="2175" r:id="rId10"/>
    <p:sldId id="2174" r:id="rId11"/>
    <p:sldId id="2150" r:id="rId12"/>
    <p:sldId id="2151" r:id="rId13"/>
    <p:sldId id="2163" r:id="rId1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AE02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DD390C-E0CE-4797-A2AE-19548F0CB56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A6892F6-77BA-4C5C-8942-6A1497FEEBEE}">
      <dgm:prSet phldrT="[Text]" custT="1"/>
      <dgm:spPr/>
      <dgm:t>
        <a:bodyPr/>
        <a:lstStyle/>
        <a:p>
          <a:r>
            <a:rPr lang="th-TH" sz="2400" b="0" dirty="0">
              <a:latin typeface="TH SarabunIT๙" panose="020B0500040200020003" pitchFamily="34" charset="-34"/>
              <a:cs typeface="TH SarabunIT๙" panose="020B0500040200020003" pitchFamily="34" charset="-34"/>
            </a:rPr>
            <a:t>จัดทำแผนส่งส่วนกลาง /ส่วนกลาง   สรุปประเด็นที่รับฟังร่วมกัน</a:t>
          </a:r>
        </a:p>
      </dgm:t>
    </dgm:pt>
    <dgm:pt modelId="{F7933349-9C20-45ED-8951-3AF29BD0D3BE}" type="parTrans" cxnId="{408BC9CA-4E67-4353-AD30-17A568CB5FAE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BDB79BCB-25B5-468D-9D09-444F8059EDE6}" type="sibTrans" cxnId="{408BC9CA-4E67-4353-AD30-17A568CB5FAE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22FCB9DD-078C-4F9A-A4EF-6001E083B88B}">
      <dgm:prSet phldrT="[Text]" custT="1"/>
      <dgm:spPr/>
      <dgm:t>
        <a:bodyPr/>
        <a:lstStyle/>
        <a:p>
          <a:r>
            <a:rPr lang="th-TH" sz="2400" dirty="0">
              <a:latin typeface="TH SarabunIT๙" panose="020B0500040200020003" pitchFamily="34" charset="-34"/>
              <a:cs typeface="TH SarabunIT๙" panose="020B0500040200020003" pitchFamily="34" charset="-34"/>
            </a:rPr>
            <a:t>รับฟังความคิดเห็นออนไลน์ /ประชุมกลุ่มย่อย/กลุ่มเฉพาะ</a:t>
          </a:r>
        </a:p>
      </dgm:t>
    </dgm:pt>
    <dgm:pt modelId="{78BD850F-BCED-4F3E-8829-E3CB8E066F1D}" type="parTrans" cxnId="{A544C1F5-44B7-4733-81C2-975A1F087731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0A4259EB-8EAF-49EB-A73C-AC541FA909D8}" type="sibTrans" cxnId="{A544C1F5-44B7-4733-81C2-975A1F087731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27F90DC1-4A92-4C49-B493-CABAD8E1EB2D}">
      <dgm:prSet phldrT="[Text]" custT="1"/>
      <dgm:spPr/>
      <dgm:t>
        <a:bodyPr/>
        <a:lstStyle/>
        <a:p>
          <a:r>
            <a:rPr lang="th-TH" sz="3200" dirty="0">
              <a:latin typeface="TH SarabunIT๙" panose="020B0500040200020003" pitchFamily="34" charset="-34"/>
              <a:cs typeface="TH SarabunIT๙" panose="020B0500040200020003" pitchFamily="34" charset="-34"/>
            </a:rPr>
            <a:t>สรุปข้อเสนอ</a:t>
          </a:r>
        </a:p>
      </dgm:t>
    </dgm:pt>
    <dgm:pt modelId="{6D5E123E-0209-4B84-BD27-6448DAB58CAF}" type="parTrans" cxnId="{98EB8041-3F07-44E8-AC8D-63F8108ABA72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7701AD64-FA8A-4179-A11A-2FD328039A01}" type="sibTrans" cxnId="{98EB8041-3F07-44E8-AC8D-63F8108ABA72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26965130-DB10-4DB4-B425-706248DF11E1}">
      <dgm:prSet phldrT="[Text]" custT="1"/>
      <dgm:spPr/>
      <dgm:t>
        <a:bodyPr/>
        <a:lstStyle/>
        <a:p>
          <a:r>
            <a:rPr lang="th-TH" sz="2400" b="0" dirty="0">
              <a:latin typeface="TH SarabunIT๙" panose="020B0500040200020003" pitchFamily="34" charset="-34"/>
              <a:cs typeface="TH SarabunIT๙" panose="020B0500040200020003" pitchFamily="34" charset="-34"/>
            </a:rPr>
            <a:t>ประชุมคณะทำงานรับฟังความคิดเห็นฯ ระดับเขต</a:t>
          </a:r>
        </a:p>
      </dgm:t>
    </dgm:pt>
    <dgm:pt modelId="{AED6E132-4086-4178-9C7B-21CCE9D67A9D}" type="parTrans" cxnId="{268CD4EF-9379-41C3-8C29-770DFE2C9339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9E25E333-C504-4583-B7A9-04A098741979}" type="sibTrans" cxnId="{268CD4EF-9379-41C3-8C29-770DFE2C9339}">
      <dgm:prSet/>
      <dgm:spPr/>
      <dgm:t>
        <a:bodyPr/>
        <a:lstStyle/>
        <a:p>
          <a:endParaRPr lang="th-TH">
            <a:latin typeface="TH SarabunIT๙" panose="020B0500040200020003" pitchFamily="34" charset="-34"/>
            <a:cs typeface="TH SarabunIT๙" panose="020B0500040200020003" pitchFamily="34" charset="-34"/>
          </a:endParaRPr>
        </a:p>
      </dgm:t>
    </dgm:pt>
    <dgm:pt modelId="{A8F8441F-0574-447F-9D40-78B7D6D38EE3}" type="pres">
      <dgm:prSet presAssocID="{B4DD390C-E0CE-4797-A2AE-19548F0CB56D}" presName="arrowDiagram" presStyleCnt="0">
        <dgm:presLayoutVars>
          <dgm:chMax val="5"/>
          <dgm:dir/>
          <dgm:resizeHandles val="exact"/>
        </dgm:presLayoutVars>
      </dgm:prSet>
      <dgm:spPr/>
    </dgm:pt>
    <dgm:pt modelId="{015051DE-1351-421B-B1DF-D6DB4EFACB79}" type="pres">
      <dgm:prSet presAssocID="{B4DD390C-E0CE-4797-A2AE-19548F0CB56D}" presName="arrow" presStyleLbl="bgShp" presStyleIdx="0" presStyleCnt="1" custScaleX="99284" custScaleY="100000" custLinFactNeighborX="-2087" custLinFactNeighborY="0"/>
      <dgm:spPr/>
    </dgm:pt>
    <dgm:pt modelId="{1A661C87-8D31-4735-BBCA-6C543CA0067C}" type="pres">
      <dgm:prSet presAssocID="{B4DD390C-E0CE-4797-A2AE-19548F0CB56D}" presName="arrowDiagram4" presStyleCnt="0"/>
      <dgm:spPr/>
    </dgm:pt>
    <dgm:pt modelId="{65898054-D811-4885-86F3-80012506E941}" type="pres">
      <dgm:prSet presAssocID="{8A6892F6-77BA-4C5C-8942-6A1497FEEBEE}" presName="bullet4a" presStyleLbl="node1" presStyleIdx="0" presStyleCnt="4" custLinFactX="-100000" custLinFactY="100000" custLinFactNeighborX="-132984" custLinFactNeighborY="112643"/>
      <dgm:spPr/>
    </dgm:pt>
    <dgm:pt modelId="{4370E75C-0F4F-47B6-8929-15A87BFC6055}" type="pres">
      <dgm:prSet presAssocID="{8A6892F6-77BA-4C5C-8942-6A1497FEEBEE}" presName="textBox4a" presStyleLbl="revTx" presStyleIdx="0" presStyleCnt="4" custScaleX="204486" custScaleY="47457" custLinFactNeighborX="73579" custLinFactNeighborY="-65395">
        <dgm:presLayoutVars>
          <dgm:bulletEnabled val="1"/>
        </dgm:presLayoutVars>
      </dgm:prSet>
      <dgm:spPr/>
    </dgm:pt>
    <dgm:pt modelId="{57017A3B-73C5-4A31-94D7-558720A89A92}" type="pres">
      <dgm:prSet presAssocID="{26965130-DB10-4DB4-B425-706248DF11E1}" presName="bullet4b" presStyleLbl="node1" presStyleIdx="1" presStyleCnt="4" custLinFactX="-59710" custLinFactNeighborX="-100000" custLinFactNeighborY="10374"/>
      <dgm:spPr/>
    </dgm:pt>
    <dgm:pt modelId="{86EA0290-7B93-4426-BA46-137B6FB193B0}" type="pres">
      <dgm:prSet presAssocID="{26965130-DB10-4DB4-B425-706248DF11E1}" presName="textBox4b" presStyleLbl="revTx" presStyleIdx="1" presStyleCnt="4" custScaleX="237040" custScaleY="25500" custLinFactNeighborX="-40722" custLinFactNeighborY="34994">
        <dgm:presLayoutVars>
          <dgm:bulletEnabled val="1"/>
        </dgm:presLayoutVars>
      </dgm:prSet>
      <dgm:spPr/>
    </dgm:pt>
    <dgm:pt modelId="{A0CD1BC7-EF7E-4DFA-86D2-10E41E5F405F}" type="pres">
      <dgm:prSet presAssocID="{22FCB9DD-078C-4F9A-A4EF-6001E083B88B}" presName="bullet4c" presStyleLbl="node1" presStyleIdx="2" presStyleCnt="4" custLinFactX="-73343" custLinFactNeighborX="-100000" custLinFactNeighborY="-20915"/>
      <dgm:spPr/>
    </dgm:pt>
    <dgm:pt modelId="{6D8DE400-BD71-4B4F-A31E-B5EA524505FE}" type="pres">
      <dgm:prSet presAssocID="{22FCB9DD-078C-4F9A-A4EF-6001E083B88B}" presName="textBox4c" presStyleLbl="revTx" presStyleIdx="2" presStyleCnt="4" custScaleX="141335" custScaleY="9491" custLinFactX="-100000" custLinFactNeighborX="-107178" custLinFactNeighborY="-51238">
        <dgm:presLayoutVars>
          <dgm:bulletEnabled val="1"/>
        </dgm:presLayoutVars>
      </dgm:prSet>
      <dgm:spPr/>
    </dgm:pt>
    <dgm:pt modelId="{1A20E255-6D5B-4EED-A4B4-BA000D77B499}" type="pres">
      <dgm:prSet presAssocID="{27F90DC1-4A92-4C49-B493-CABAD8E1EB2D}" presName="bullet4d" presStyleLbl="node1" presStyleIdx="3" presStyleCnt="4"/>
      <dgm:spPr/>
    </dgm:pt>
    <dgm:pt modelId="{9A325CB5-7A44-43B0-BAA4-467BFF908406}" type="pres">
      <dgm:prSet presAssocID="{27F90DC1-4A92-4C49-B493-CABAD8E1EB2D}" presName="textBox4d" presStyleLbl="revTx" presStyleIdx="3" presStyleCnt="4" custScaleX="202734" custScaleY="8893" custLinFactNeighborX="65108" custLinFactNeighborY="-57607">
        <dgm:presLayoutVars>
          <dgm:bulletEnabled val="1"/>
        </dgm:presLayoutVars>
      </dgm:prSet>
      <dgm:spPr/>
    </dgm:pt>
  </dgm:ptLst>
  <dgm:cxnLst>
    <dgm:cxn modelId="{2A5D5304-7093-4F6F-9D6A-A50568A9C45B}" type="presOf" srcId="{22FCB9DD-078C-4F9A-A4EF-6001E083B88B}" destId="{6D8DE400-BD71-4B4F-A31E-B5EA524505FE}" srcOrd="0" destOrd="0" presId="urn:microsoft.com/office/officeart/2005/8/layout/arrow2"/>
    <dgm:cxn modelId="{BA63142C-7169-46C2-BC7D-1EA451738031}" type="presOf" srcId="{26965130-DB10-4DB4-B425-706248DF11E1}" destId="{86EA0290-7B93-4426-BA46-137B6FB193B0}" srcOrd="0" destOrd="0" presId="urn:microsoft.com/office/officeart/2005/8/layout/arrow2"/>
    <dgm:cxn modelId="{664FE12C-9A30-4455-B967-C5BEAB2170C5}" type="presOf" srcId="{B4DD390C-E0CE-4797-A2AE-19548F0CB56D}" destId="{A8F8441F-0574-447F-9D40-78B7D6D38EE3}" srcOrd="0" destOrd="0" presId="urn:microsoft.com/office/officeart/2005/8/layout/arrow2"/>
    <dgm:cxn modelId="{F6FC6939-BA7D-44D9-9CF4-D72E2BB67411}" type="presOf" srcId="{8A6892F6-77BA-4C5C-8942-6A1497FEEBEE}" destId="{4370E75C-0F4F-47B6-8929-15A87BFC6055}" srcOrd="0" destOrd="0" presId="urn:microsoft.com/office/officeart/2005/8/layout/arrow2"/>
    <dgm:cxn modelId="{95F4D840-B2C3-4E3D-8B37-8AFF31327C4F}" type="presOf" srcId="{27F90DC1-4A92-4C49-B493-CABAD8E1EB2D}" destId="{9A325CB5-7A44-43B0-BAA4-467BFF908406}" srcOrd="0" destOrd="0" presId="urn:microsoft.com/office/officeart/2005/8/layout/arrow2"/>
    <dgm:cxn modelId="{98EB8041-3F07-44E8-AC8D-63F8108ABA72}" srcId="{B4DD390C-E0CE-4797-A2AE-19548F0CB56D}" destId="{27F90DC1-4A92-4C49-B493-CABAD8E1EB2D}" srcOrd="3" destOrd="0" parTransId="{6D5E123E-0209-4B84-BD27-6448DAB58CAF}" sibTransId="{7701AD64-FA8A-4179-A11A-2FD328039A01}"/>
    <dgm:cxn modelId="{408BC9CA-4E67-4353-AD30-17A568CB5FAE}" srcId="{B4DD390C-E0CE-4797-A2AE-19548F0CB56D}" destId="{8A6892F6-77BA-4C5C-8942-6A1497FEEBEE}" srcOrd="0" destOrd="0" parTransId="{F7933349-9C20-45ED-8951-3AF29BD0D3BE}" sibTransId="{BDB79BCB-25B5-468D-9D09-444F8059EDE6}"/>
    <dgm:cxn modelId="{268CD4EF-9379-41C3-8C29-770DFE2C9339}" srcId="{B4DD390C-E0CE-4797-A2AE-19548F0CB56D}" destId="{26965130-DB10-4DB4-B425-706248DF11E1}" srcOrd="1" destOrd="0" parTransId="{AED6E132-4086-4178-9C7B-21CCE9D67A9D}" sibTransId="{9E25E333-C504-4583-B7A9-04A098741979}"/>
    <dgm:cxn modelId="{A544C1F5-44B7-4733-81C2-975A1F087731}" srcId="{B4DD390C-E0CE-4797-A2AE-19548F0CB56D}" destId="{22FCB9DD-078C-4F9A-A4EF-6001E083B88B}" srcOrd="2" destOrd="0" parTransId="{78BD850F-BCED-4F3E-8829-E3CB8E066F1D}" sibTransId="{0A4259EB-8EAF-49EB-A73C-AC541FA909D8}"/>
    <dgm:cxn modelId="{D3C2816A-6F94-4AD1-97BD-17AE46335D42}" type="presParOf" srcId="{A8F8441F-0574-447F-9D40-78B7D6D38EE3}" destId="{015051DE-1351-421B-B1DF-D6DB4EFACB79}" srcOrd="0" destOrd="0" presId="urn:microsoft.com/office/officeart/2005/8/layout/arrow2"/>
    <dgm:cxn modelId="{891D664B-5907-46AF-A5CC-009B8C70A2CB}" type="presParOf" srcId="{A8F8441F-0574-447F-9D40-78B7D6D38EE3}" destId="{1A661C87-8D31-4735-BBCA-6C543CA0067C}" srcOrd="1" destOrd="0" presId="urn:microsoft.com/office/officeart/2005/8/layout/arrow2"/>
    <dgm:cxn modelId="{22263FF2-29BB-4789-A04F-FCB36B85DB07}" type="presParOf" srcId="{1A661C87-8D31-4735-BBCA-6C543CA0067C}" destId="{65898054-D811-4885-86F3-80012506E941}" srcOrd="0" destOrd="0" presId="urn:microsoft.com/office/officeart/2005/8/layout/arrow2"/>
    <dgm:cxn modelId="{39754B4D-0E21-43D6-87E4-3F80536980B1}" type="presParOf" srcId="{1A661C87-8D31-4735-BBCA-6C543CA0067C}" destId="{4370E75C-0F4F-47B6-8929-15A87BFC6055}" srcOrd="1" destOrd="0" presId="urn:microsoft.com/office/officeart/2005/8/layout/arrow2"/>
    <dgm:cxn modelId="{2DBAA289-1E38-484F-88D6-03E209BBE327}" type="presParOf" srcId="{1A661C87-8D31-4735-BBCA-6C543CA0067C}" destId="{57017A3B-73C5-4A31-94D7-558720A89A92}" srcOrd="2" destOrd="0" presId="urn:microsoft.com/office/officeart/2005/8/layout/arrow2"/>
    <dgm:cxn modelId="{064F8E1C-C2FA-45D8-9256-24B41E07B471}" type="presParOf" srcId="{1A661C87-8D31-4735-BBCA-6C543CA0067C}" destId="{86EA0290-7B93-4426-BA46-137B6FB193B0}" srcOrd="3" destOrd="0" presId="urn:microsoft.com/office/officeart/2005/8/layout/arrow2"/>
    <dgm:cxn modelId="{60A32B46-F14B-4395-84CD-DDB0AC89079D}" type="presParOf" srcId="{1A661C87-8D31-4735-BBCA-6C543CA0067C}" destId="{A0CD1BC7-EF7E-4DFA-86D2-10E41E5F405F}" srcOrd="4" destOrd="0" presId="urn:microsoft.com/office/officeart/2005/8/layout/arrow2"/>
    <dgm:cxn modelId="{37EC79D2-2978-421B-B3F8-4292256269C9}" type="presParOf" srcId="{1A661C87-8D31-4735-BBCA-6C543CA0067C}" destId="{6D8DE400-BD71-4B4F-A31E-B5EA524505FE}" srcOrd="5" destOrd="0" presId="urn:microsoft.com/office/officeart/2005/8/layout/arrow2"/>
    <dgm:cxn modelId="{F194E333-1D15-44D1-BE13-66BEB879663C}" type="presParOf" srcId="{1A661C87-8D31-4735-BBCA-6C543CA0067C}" destId="{1A20E255-6D5B-4EED-A4B4-BA000D77B499}" srcOrd="6" destOrd="0" presId="urn:microsoft.com/office/officeart/2005/8/layout/arrow2"/>
    <dgm:cxn modelId="{BD6E3B89-0F59-469F-8611-B3B52692C4C2}" type="presParOf" srcId="{1A661C87-8D31-4735-BBCA-6C543CA0067C}" destId="{9A325CB5-7A44-43B0-BAA4-467BFF90840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051DE-1351-421B-B1DF-D6DB4EFACB79}">
      <dsp:nvSpPr>
        <dsp:cNvPr id="0" name=""/>
        <dsp:cNvSpPr/>
      </dsp:nvSpPr>
      <dsp:spPr>
        <a:xfrm>
          <a:off x="972752" y="0"/>
          <a:ext cx="8593706" cy="540980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98054-D811-4885-86F3-80012506E941}">
      <dsp:nvSpPr>
        <dsp:cNvPr id="0" name=""/>
        <dsp:cNvSpPr/>
      </dsp:nvSpPr>
      <dsp:spPr>
        <a:xfrm>
          <a:off x="1511167" y="4446059"/>
          <a:ext cx="199080" cy="1990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0E75C-0F4F-47B6-8929-15A87BFC6055}">
      <dsp:nvSpPr>
        <dsp:cNvPr id="0" name=""/>
        <dsp:cNvSpPr/>
      </dsp:nvSpPr>
      <dsp:spPr>
        <a:xfrm>
          <a:off x="2390332" y="3618540"/>
          <a:ext cx="3026641" cy="611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489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0" kern="1200" dirty="0">
              <a:latin typeface="TH SarabunIT๙" panose="020B0500040200020003" pitchFamily="34" charset="-34"/>
              <a:cs typeface="TH SarabunIT๙" panose="020B0500040200020003" pitchFamily="34" charset="-34"/>
            </a:rPr>
            <a:t>จัดทำแผนส่งส่วนกลาง /ส่วนกลาง   สรุปประเด็นที่รับฟังร่วมกัน</a:t>
          </a:r>
        </a:p>
      </dsp:txBody>
      <dsp:txXfrm>
        <a:off x="2390332" y="3618540"/>
        <a:ext cx="3026641" cy="611024"/>
      </dsp:txXfrm>
    </dsp:sp>
    <dsp:sp modelId="{57017A3B-73C5-4A31-94D7-558720A89A92}">
      <dsp:nvSpPr>
        <dsp:cNvPr id="0" name=""/>
        <dsp:cNvSpPr/>
      </dsp:nvSpPr>
      <dsp:spPr>
        <a:xfrm>
          <a:off x="2828582" y="2800325"/>
          <a:ext cx="346227" cy="3462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A0290-7B93-4426-BA46-137B6FB193B0}">
      <dsp:nvSpPr>
        <dsp:cNvPr id="0" name=""/>
        <dsp:cNvSpPr/>
      </dsp:nvSpPr>
      <dsp:spPr>
        <a:xfrm>
          <a:off x="1568970" y="4723595"/>
          <a:ext cx="4308659" cy="630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459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0" kern="1200" dirty="0">
              <a:latin typeface="TH SarabunIT๙" panose="020B0500040200020003" pitchFamily="34" charset="-34"/>
              <a:cs typeface="TH SarabunIT๙" panose="020B0500040200020003" pitchFamily="34" charset="-34"/>
            </a:rPr>
            <a:t>ประชุมคณะทำงานรับฟังความคิดเห็นฯ ระดับเขต</a:t>
          </a:r>
        </a:p>
      </dsp:txBody>
      <dsp:txXfrm>
        <a:off x="1568970" y="4723595"/>
        <a:ext cx="4308659" cy="630431"/>
      </dsp:txXfrm>
    </dsp:sp>
    <dsp:sp modelId="{A0CD1BC7-EF7E-4DFA-86D2-10E41E5F405F}">
      <dsp:nvSpPr>
        <dsp:cNvPr id="0" name=""/>
        <dsp:cNvSpPr/>
      </dsp:nvSpPr>
      <dsp:spPr>
        <a:xfrm>
          <a:off x="4382382" y="1741220"/>
          <a:ext cx="458751" cy="4587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DE400-BD71-4B4F-A31E-B5EA524505FE}">
      <dsp:nvSpPr>
        <dsp:cNvPr id="0" name=""/>
        <dsp:cNvSpPr/>
      </dsp:nvSpPr>
      <dsp:spPr>
        <a:xfrm>
          <a:off x="1265439" y="1866500"/>
          <a:ext cx="2569036" cy="317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083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kern="1200" dirty="0">
              <a:latin typeface="TH SarabunIT๙" panose="020B0500040200020003" pitchFamily="34" charset="-34"/>
              <a:cs typeface="TH SarabunIT๙" panose="020B0500040200020003" pitchFamily="34" charset="-34"/>
            </a:rPr>
            <a:t>รับฟังความคิดเห็นออนไลน์ /ประชุมกลุ่มย่อย/กลุ่มเฉพาะ</a:t>
          </a:r>
        </a:p>
      </dsp:txBody>
      <dsp:txXfrm>
        <a:off x="1265439" y="1866500"/>
        <a:ext cx="2569036" cy="317308"/>
      </dsp:txXfrm>
    </dsp:sp>
    <dsp:sp modelId="{1A20E255-6D5B-4EED-A4B4-BA000D77B499}">
      <dsp:nvSpPr>
        <dsp:cNvPr id="0" name=""/>
        <dsp:cNvSpPr/>
      </dsp:nvSpPr>
      <dsp:spPr>
        <a:xfrm>
          <a:off x="7133779" y="1223696"/>
          <a:ext cx="614553" cy="6145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25CB5-7A44-43B0-BAA4-467BFF908406}">
      <dsp:nvSpPr>
        <dsp:cNvPr id="0" name=""/>
        <dsp:cNvSpPr/>
      </dsp:nvSpPr>
      <dsp:spPr>
        <a:xfrm>
          <a:off x="7660757" y="1063439"/>
          <a:ext cx="3685082" cy="344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639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kern="1200" dirty="0">
              <a:latin typeface="TH SarabunIT๙" panose="020B0500040200020003" pitchFamily="34" charset="-34"/>
              <a:cs typeface="TH SarabunIT๙" panose="020B0500040200020003" pitchFamily="34" charset="-34"/>
            </a:rPr>
            <a:t>สรุปข้อเสนอ</a:t>
          </a:r>
        </a:p>
      </dsp:txBody>
      <dsp:txXfrm>
        <a:off x="7660757" y="1063439"/>
        <a:ext cx="3685082" cy="344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D7D0D-EF1F-43F7-9027-64AA22972DC3}" type="datetimeFigureOut">
              <a:rPr lang="th-TH" smtClean="0"/>
              <a:t>22/02/65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25185-FCC7-4715-8408-CE1E1AE49B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200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625185-FCC7-4715-8408-CE1E1AE49B30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9251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6DAA88-6E3D-49C3-A99F-664FAAF3722A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759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625185-FCC7-4715-8408-CE1E1AE49B30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9428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7974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C48C-E9A2-475A-BDA1-B62ABF60DF27}" type="datetime1">
              <a:rPr lang="th-TH" smtClean="0"/>
              <a:t>22/02/65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09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1C49-B122-4865-9631-067754716427}" type="datetime1">
              <a:rPr lang="th-TH" smtClean="0"/>
              <a:t>22/02/65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24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3E73-A5DB-48F6-A697-4DE7913E51AC}" type="datetime1">
              <a:rPr lang="th-TH" smtClean="0"/>
              <a:t>22/02/65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862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31595" y="6493053"/>
            <a:ext cx="722371" cy="24938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8B9C40-9B4C-4AC0-B269-839D08167C06}" type="slidenum">
              <a:rPr lang="th-TH" smtClean="0"/>
              <a:t>‹#›</a:t>
            </a:fld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8887" y="681215"/>
            <a:ext cx="10515600" cy="97798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18887" y="2141713"/>
            <a:ext cx="10515600" cy="43513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161829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CF11-E121-4EEF-87AC-C894AB1D7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B2C15-11C7-4664-82DA-C94A8F295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86718-7BE4-4BC7-AA0C-783FDFF73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FCE1-F65D-44AA-8BCA-E2E21CE1CA67}" type="datetime1">
              <a:rPr lang="th-TH" smtClean="0"/>
              <a:t>22/02/65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4F85D-456A-4B09-B3B5-861B1295C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C0D97-B0A4-4236-B736-DD640A75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B33C-9CF7-41CA-BEF3-65C306F568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9275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75B2-1A29-421D-846B-882DC36F7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FDB3A-8DFD-4DF0-A135-2AE62E377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0C7E2-D7B6-4FD7-BD9D-75D833F40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FEB7-EF75-4A3C-A7B4-58CB86930294}" type="datetime1">
              <a:rPr lang="th-TH" smtClean="0"/>
              <a:t>22/02/65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9E84E-7C26-4BDA-9F6F-3B4313B2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EFD99-A029-4599-A408-183F49CA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B33C-9CF7-41CA-BEF3-65C306F568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7812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B5D65-7A83-42B2-B44B-5E80B21C3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7B85E-1A67-4F1E-AFBD-37CD16EDB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2A406-B244-4E03-8CB8-2FE582D62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2494-7E12-4248-8491-ED6896931911}" type="datetime1">
              <a:rPr lang="th-TH" smtClean="0"/>
              <a:t>22/02/65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E8B12-A3A1-4259-B84D-05B5EE4C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0246A-1B2D-4812-9FF4-F2646F84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B33C-9CF7-41CA-BEF3-65C306F568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320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1F1D4-1C0C-415D-85AB-E7F79D974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044F4-3AF0-4631-84AC-AE4BAC4DB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54ABB-D7E6-44A1-B169-C6B9CCB50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89941-B05B-41D9-838A-8F7686C9E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E6AF-08ED-40EA-BB01-6A7C7BBB8695}" type="datetime1">
              <a:rPr lang="th-TH" smtClean="0"/>
              <a:t>22/02/65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96823E-A136-4C88-A1C8-8A0665C39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4585B-2F1D-45F0-8365-3811864BD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B33C-9CF7-41CA-BEF3-65C306F568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1669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2E273-C3A9-44E1-9419-1BE518521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56972-302E-42E8-873B-C0F7FEB31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97800-9581-4DD9-AA67-06AE8AA49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463091-0A72-4C49-9884-B8125C614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F87B1-A100-4108-BD9A-C20606680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90CE75-4C5A-44A1-8751-C9459B025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E063-5669-4E7C-9A45-407E4837A963}" type="datetime1">
              <a:rPr lang="th-TH" smtClean="0"/>
              <a:t>22/02/65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38E6FE-4157-4B44-BA25-752A778F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7ED73F-2018-460A-B96C-CA5F8D21C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B33C-9CF7-41CA-BEF3-65C306F568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2177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F115F-B6D3-42E7-BE26-6325617B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AECB2F-62B5-43F6-B0FC-0C6753C94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7A35-E2C2-48EF-8EE3-531198892CAD}" type="datetime1">
              <a:rPr lang="th-TH" smtClean="0"/>
              <a:t>22/02/65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0D8C15-5073-4346-AABF-C76DF278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19125-D2AF-431E-B1A4-9017E9215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B33C-9CF7-41CA-BEF3-65C306F568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359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0F1D2-90D8-4831-AD9D-44DC11FA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C70D-65D0-4647-9FD2-3285C54CCEB1}" type="datetime1">
              <a:rPr lang="th-TH" smtClean="0"/>
              <a:t>22/02/65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C8310-BC7B-47BF-843C-1112416D8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DB8FD-8784-4CBE-8306-E070CE7B0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B33C-9CF7-41CA-BEF3-65C306F568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839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AFCC-1882-4AB4-95F7-7B40CFEB5575}" type="datetime1">
              <a:rPr lang="th-TH" smtClean="0"/>
              <a:t>22/02/65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0310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B2CE-B1DA-4D25-9614-6CB14026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F9343-ABC0-4C65-A152-79C505ED4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E6F2A-417C-4C16-946D-26B3F02DD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57DCB-7745-4946-A5E1-44167A009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A2CD-D76E-4DD0-960D-E373EBF64DE5}" type="datetime1">
              <a:rPr lang="th-TH" smtClean="0"/>
              <a:t>22/02/65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0FF48-ADEC-4B9E-A6A5-CBB2D87C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C0AC9-3F37-4D5D-88BB-BBCE49D3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B33C-9CF7-41CA-BEF3-65C306F568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0361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71A7-9C57-4453-9C97-931766291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A7EDDA-F6F7-49AA-A11D-34642E571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0EC78-B647-4C77-81E4-B61C51C07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F51CD-7D2A-40E7-AE94-6331A5F03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0F5D-115F-4AA8-ABB7-B46348E84810}" type="datetime1">
              <a:rPr lang="th-TH" smtClean="0"/>
              <a:t>22/02/65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E1306-C750-4753-90F2-539E129E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82F1-6F45-43F7-AE98-7565AEBA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B33C-9CF7-41CA-BEF3-65C306F568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5967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59BF-B259-4D4A-AC49-349F7F17E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3243C-1D3F-4EAF-8EAA-13D8BFFF3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EC063-530F-47E9-AE3F-79BB5D29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76E6-CD88-40B2-9545-DF8CC0B82796}" type="datetime1">
              <a:rPr lang="th-TH" smtClean="0"/>
              <a:t>22/02/65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5D189-9F3D-4579-9549-8D7D3AB70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725FF-99BF-423C-A08E-4097928F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B33C-9CF7-41CA-BEF3-65C306F568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3070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ED6589-7E01-42F2-A452-969A964A82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0C5ED0-4D8C-4CFC-B1B4-BFC231795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80B98-0567-4772-B6AA-D00DEAF8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DCEF-7092-4C52-979E-7F6F29AF78D2}" type="datetime1">
              <a:rPr lang="th-TH" smtClean="0"/>
              <a:t>22/02/65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22C11-ACBF-4939-81CC-45FFB21FB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E15A0-C406-485C-BD1B-50C1435A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B33C-9CF7-41CA-BEF3-65C306F568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49606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5C69B-8ACB-483E-96B0-FB52C4D0934B}" type="datetimeFigureOut">
              <a:rPr lang="th-TH"/>
              <a:pPr>
                <a:defRPr/>
              </a:pPr>
              <a:t>22/02/65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A4FF2-DA72-4146-9C2F-9874BA6BAA66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2916360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05419-AB94-417E-BF7B-EA9970784E34}" type="datetimeFigureOut">
              <a:rPr lang="th-TH"/>
              <a:pPr>
                <a:defRPr/>
              </a:pPr>
              <a:t>22/02/65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C46F4-3EA9-4A45-89D7-F809950C5471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5426260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272E2-E704-4392-B74C-A44C9812415A}" type="datetimeFigureOut">
              <a:rPr lang="th-TH"/>
              <a:pPr>
                <a:defRPr/>
              </a:pPr>
              <a:t>22/02/65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7C959-AE64-4118-B781-E03E34E1C388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0729333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A3FE7-273F-43FE-9D98-4C866F446930}" type="datetimeFigureOut">
              <a:rPr lang="th-TH"/>
              <a:pPr>
                <a:defRPr/>
              </a:pPr>
              <a:t>22/02/65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BE1A2-4CF6-474C-BA4F-17F77A702567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283755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2D40F-12B1-4E43-BC84-A4EB13DF223E}" type="datetimeFigureOut">
              <a:rPr lang="th-TH"/>
              <a:pPr>
                <a:defRPr/>
              </a:pPr>
              <a:t>22/02/65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37E7E-2D0D-46E0-A95A-C1AA4263AE89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689343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64EC6-2A2F-401A-9A85-AC6DAF2F799B}" type="datetimeFigureOut">
              <a:rPr lang="th-TH"/>
              <a:pPr>
                <a:defRPr/>
              </a:pPr>
              <a:t>22/02/65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2ACFF-CCF5-4F8B-A270-34714B89BAE5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97105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DF9A-8167-4AA8-A8D9-129B4A590B42}" type="datetime1">
              <a:rPr lang="th-TH" smtClean="0"/>
              <a:t>22/02/65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7424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E59E0-0148-4DE4-B788-6D2B21E7EC54}" type="datetimeFigureOut">
              <a:rPr lang="th-TH"/>
              <a:pPr>
                <a:defRPr/>
              </a:pPr>
              <a:t>22/02/65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8DFB4-2866-4C82-974A-0A3DDE080EEB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272861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9B054-C145-4005-A134-0DB8BE0A453B}" type="datetimeFigureOut">
              <a:rPr lang="th-TH"/>
              <a:pPr>
                <a:defRPr/>
              </a:pPr>
              <a:t>22/02/65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0319A-7310-44F6-B522-18DF11234783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894425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4128A-8324-47D8-A854-CD5D4DCEF2B2}" type="datetimeFigureOut">
              <a:rPr lang="th-TH"/>
              <a:pPr>
                <a:defRPr/>
              </a:pPr>
              <a:t>22/02/65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58D8-424E-453E-B376-F17F8A387938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6484655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33EB7-9907-43D3-9DC4-5B8C02FCCD7D}" type="datetimeFigureOut">
              <a:rPr lang="th-TH"/>
              <a:pPr>
                <a:defRPr/>
              </a:pPr>
              <a:t>22/02/65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E2D69-DB98-4B10-B32A-235DFE199E8C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5864136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3356F-0B55-4652-816B-AEF8B2FDC61B}" type="datetimeFigureOut">
              <a:rPr lang="th-TH"/>
              <a:pPr>
                <a:defRPr/>
              </a:pPr>
              <a:t>22/02/65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3D7A-F759-4C85-A951-53872BDC1254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96286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31595" y="6493053"/>
            <a:ext cx="722371" cy="24938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8B9C40-9B4C-4AC0-B269-839D08167C06}" type="slidenum">
              <a:rPr lang="th-TH" smtClean="0"/>
              <a:t>‹#›</a:t>
            </a:fld>
            <a:endParaRPr lang="th-TH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8887" y="681215"/>
            <a:ext cx="10515600" cy="97798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18887" y="2141713"/>
            <a:ext cx="10515600" cy="43513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516222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D5A2-6EC9-435A-8AAE-04DC70052BD2}" type="datetime1">
              <a:rPr lang="th-TH" smtClean="0"/>
              <a:t>22/02/65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79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C67-C6FF-4F3C-8AE1-5476C57BC794}" type="datetime1">
              <a:rPr lang="th-TH" smtClean="0"/>
              <a:t>22/02/65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299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1B0F-2D8A-4F2D-976E-BAD3243C5A91}" type="datetime1">
              <a:rPr lang="th-TH" smtClean="0"/>
              <a:t>22/02/65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787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A4E1-5D95-4306-A2D3-A50B5421BE3E}" type="datetime1">
              <a:rPr lang="th-TH" smtClean="0"/>
              <a:t>22/02/65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295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0C0E-BEC0-4663-B62A-A4B1E31A7E34}" type="datetime1">
              <a:rPr lang="th-TH" smtClean="0"/>
              <a:t>22/02/65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085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B610-9593-4859-B944-5F8BDE0318AA}" type="datetime1">
              <a:rPr lang="th-TH" smtClean="0"/>
              <a:t>22/02/65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354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DB626-6255-48B3-9513-DC81BBE7B672}" type="datetime1">
              <a:rPr lang="th-TH" smtClean="0"/>
              <a:t>22/02/65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0C79F-A9D9-446D-87CA-1CBF102F1C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998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E00831-F048-4E68-9541-A14DDB456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54CB8-00B6-4D97-9F1A-D9562AFF7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2AB10-B6FD-40CF-9F6D-EB9434979C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DD44-7042-4385-A689-FDBE4D0B4E1C}" type="datetime1">
              <a:rPr lang="th-TH" smtClean="0"/>
              <a:t>22/02/65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E448F-3C22-456A-A387-49FF7DC65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4FC07-47A1-4AC5-9C27-A99AE76837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7B33C-9CF7-41CA-BEF3-65C306F568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108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609600" y="274637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/>
              <a:t>ระดับที่สอง</a:t>
            </a:r>
          </a:p>
          <a:p>
            <a:pPr lvl="2"/>
            <a:r>
              <a:rPr lang="th-TH" altLang="th-TH"/>
              <a:t>ระดับที่สาม</a:t>
            </a:r>
          </a:p>
          <a:p>
            <a:pPr lvl="3"/>
            <a:r>
              <a:rPr lang="th-TH" altLang="th-TH"/>
              <a:t>ระดับที่สี่</a:t>
            </a:r>
          </a:p>
          <a:p>
            <a:pPr lvl="4"/>
            <a:r>
              <a:rPr lang="th-TH" alt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F97A2F-1424-4451-BF4B-E7D8120302D4}" type="datetimeFigureOut">
              <a:rPr lang="th-TH"/>
              <a:pPr>
                <a:defRPr/>
              </a:pPr>
              <a:t>22/02/65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pPr>
              <a:defRPr/>
            </a:pPr>
            <a:fld id="{B99A02CF-5D66-4F57-85BE-B40D432C74A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4145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219170" rtl="0" eaLnBrk="1" latinLnBrk="0" hangingPunct="1"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3733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3733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3733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3733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3733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3733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37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AF26FA-4DB0-4546-902B-7D86899A2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7885"/>
            <a:ext cx="2030144" cy="95715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A0936D3-E77C-4726-B9EF-6662AFB44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075010"/>
            <a:ext cx="12192000" cy="116744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4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แผนรับฟังความคิดเห็นโดยทั่วไปฯตามมาตรา </a:t>
            </a:r>
            <a:r>
              <a:rPr lang="en-US" sz="4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18</a:t>
            </a:r>
            <a:r>
              <a:rPr lang="th-TH" sz="4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4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13</a:t>
            </a:r>
            <a:r>
              <a:rPr lang="th-TH" sz="4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ประจำปี </a:t>
            </a:r>
            <a:r>
              <a:rPr lang="en-US" sz="4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2565</a:t>
            </a:r>
            <a:endParaRPr lang="th-TH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9C5E7-C802-4E81-AA4D-94CED877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F7B33C-9CF7-41CA-BEF3-65C306F56800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65DC4E-C99B-4744-B64B-FD2E637B283A}"/>
              </a:ext>
            </a:extLst>
          </p:cNvPr>
          <p:cNvSpPr txBox="1"/>
          <p:nvPr/>
        </p:nvSpPr>
        <p:spPr>
          <a:xfrm>
            <a:off x="9512491" y="118923"/>
            <a:ext cx="2373058" cy="8309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วาระที่</a:t>
            </a:r>
            <a:r>
              <a:rPr lang="en-US" sz="4800" b="1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3.5</a:t>
            </a:r>
            <a:endParaRPr lang="th-TH" sz="4800" b="1" dirty="0">
              <a:solidFill>
                <a:srgbClr val="0000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6569DD-B042-4289-943B-237939D8B176}"/>
              </a:ext>
            </a:extLst>
          </p:cNvPr>
          <p:cNvSpPr txBox="1"/>
          <p:nvPr/>
        </p:nvSpPr>
        <p:spPr>
          <a:xfrm>
            <a:off x="4764689" y="5491015"/>
            <a:ext cx="7213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เสนอการประชุม 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อค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ม. เขต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ครั้งที่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1/2565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24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ก.พ.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65</a:t>
            </a:r>
          </a:p>
        </p:txBody>
      </p:sp>
    </p:spTree>
    <p:extLst>
      <p:ext uri="{BB962C8B-B14F-4D97-AF65-F5344CB8AC3E}">
        <p14:creationId xmlns:p14="http://schemas.microsoft.com/office/powerpoint/2010/main" val="105524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1A692F82-AB19-41B3-8041-C870128FD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3790" y="1031805"/>
            <a:ext cx="3417219" cy="3034857"/>
          </a:xfr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การจัดแบ่งหน้าที่ความรับผิดชอบการกลั่นกรอง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4C3159-54C7-48D3-836B-83B6D29C9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91538" y="6356351"/>
            <a:ext cx="862263" cy="365125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r" defTabSz="1219170" fontAlgn="base">
              <a:spcBef>
                <a:spcPct val="0"/>
              </a:spcBef>
              <a:spcAft>
                <a:spcPts val="600"/>
              </a:spcAft>
            </a:pPr>
            <a:fld id="{CE8B9C40-9B4C-4AC0-B269-839D08167C06}" type="slidenum">
              <a:rPr lang="en-US" sz="1200">
                <a:solidFill>
                  <a:prstClr val="black">
                    <a:tint val="75000"/>
                  </a:prstClr>
                </a:solidFill>
              </a:rPr>
              <a:pPr algn="r" defTabSz="1219170" fontAlgn="base">
                <a:spcBef>
                  <a:spcPct val="0"/>
                </a:spcBef>
                <a:spcAft>
                  <a:spcPts val="600"/>
                </a:spcAft>
              </a:pPr>
              <a:t>10</a:t>
            </a:fld>
            <a:endParaRPr lang="en-US" sz="12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9128DA7-152F-4044-9E25-844BC7E1AB95}"/>
              </a:ext>
            </a:extLst>
          </p:cNvPr>
          <p:cNvGraphicFramePr>
            <a:graphicFrameLocks noGrp="1"/>
          </p:cNvGraphicFramePr>
          <p:nvPr/>
        </p:nvGraphicFramePr>
        <p:xfrm>
          <a:off x="3333429" y="1"/>
          <a:ext cx="8858571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7335">
                  <a:extLst>
                    <a:ext uri="{9D8B030D-6E8A-4147-A177-3AD203B41FA5}">
                      <a16:colId xmlns:a16="http://schemas.microsoft.com/office/drawing/2014/main" val="1670763387"/>
                    </a:ext>
                  </a:extLst>
                </a:gridCol>
                <a:gridCol w="2711236">
                  <a:extLst>
                    <a:ext uri="{9D8B030D-6E8A-4147-A177-3AD203B41FA5}">
                      <a16:colId xmlns:a16="http://schemas.microsoft.com/office/drawing/2014/main" val="399522216"/>
                    </a:ext>
                  </a:extLst>
                </a:gridCol>
              </a:tblGrid>
              <a:tr h="66683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320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ประเด็น</a:t>
                      </a:r>
                      <a:endParaRPr lang="th-TH" sz="3200" b="1" i="0" u="none" strike="noStrike" dirty="0">
                        <a:solidFill>
                          <a:srgbClr val="FFFFFF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320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ผู้รับผิดชอบ</a:t>
                      </a:r>
                      <a:endParaRPr lang="th-TH" sz="3200" b="1" i="0" u="none" strike="noStrike" dirty="0">
                        <a:solidFill>
                          <a:srgbClr val="FFFFFF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extLst>
                  <a:ext uri="{0D108BD9-81ED-4DB2-BD59-A6C34878D82A}">
                    <a16:rowId xmlns:a16="http://schemas.microsoft.com/office/drawing/2014/main" val="2247974334"/>
                  </a:ext>
                </a:extLst>
              </a:tr>
              <a:tr h="59398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3200" u="none" strike="noStrike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๑. ประเภทและขอบเขตบริการสาธารณสุขฯ</a:t>
                      </a:r>
                      <a:endParaRPr lang="th-TH" sz="3200" b="1" i="0" u="none" strike="noStrike">
                        <a:solidFill>
                          <a:srgbClr val="21212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700" u="none" strike="noStrike" dirty="0">
                          <a:effectLst/>
                        </a:rPr>
                        <a:t> หัวหน้างานประกันสุขภาพ</a:t>
                      </a:r>
                      <a:endParaRPr lang="th-TH" sz="27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extLst>
                  <a:ext uri="{0D108BD9-81ED-4DB2-BD59-A6C34878D82A}">
                    <a16:rowId xmlns:a16="http://schemas.microsoft.com/office/drawing/2014/main" val="2183018131"/>
                  </a:ext>
                </a:extLst>
              </a:tr>
              <a:tr h="59398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3200" u="none" strike="noStrike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๒. มาตรฐานบริการสาธารณสุข</a:t>
                      </a:r>
                      <a:endParaRPr lang="th-TH" sz="3200" b="1" i="0" u="none" strike="noStrike">
                        <a:solidFill>
                          <a:srgbClr val="21212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700" u="none" strike="noStrike" dirty="0">
                          <a:effectLst/>
                        </a:rPr>
                        <a:t>  หัวหน้างานประกันสุขภาพ</a:t>
                      </a:r>
                    </a:p>
                  </a:txBody>
                  <a:tcPr marL="9416" marR="9416" marT="9416" marB="0" anchor="ctr"/>
                </a:tc>
                <a:extLst>
                  <a:ext uri="{0D108BD9-81ED-4DB2-BD59-A6C34878D82A}">
                    <a16:rowId xmlns:a16="http://schemas.microsoft.com/office/drawing/2014/main" val="2440736841"/>
                  </a:ext>
                </a:extLst>
              </a:tr>
              <a:tr h="59398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3200" u="none" strike="noStrike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๓. การบริหารจัดการสำนักงาน</a:t>
                      </a:r>
                      <a:endParaRPr lang="th-TH" sz="3200" b="1" i="0" u="none" strike="noStrike">
                        <a:solidFill>
                          <a:srgbClr val="21212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700" u="none" strike="noStrike" dirty="0">
                          <a:effectLst/>
                        </a:rPr>
                        <a:t> หัวหน้างานประกันสุขภาพ</a:t>
                      </a:r>
                    </a:p>
                  </a:txBody>
                  <a:tcPr marL="9416" marR="9416" marT="9416" marB="0" anchor="ctr"/>
                </a:tc>
                <a:extLst>
                  <a:ext uri="{0D108BD9-81ED-4DB2-BD59-A6C34878D82A}">
                    <a16:rowId xmlns:a16="http://schemas.microsoft.com/office/drawing/2014/main" val="2584003794"/>
                  </a:ext>
                </a:extLst>
              </a:tr>
              <a:tr h="1064980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320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๔. การบริหารจัดการกองทุนหลักประกันสุขภาพแห่งชาติ</a:t>
                      </a:r>
                      <a:endParaRPr lang="th-TH" sz="3200" b="1" i="0" u="none" strike="noStrike" dirty="0">
                        <a:solidFill>
                          <a:srgbClr val="21212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700" u="none" strike="noStrike" dirty="0">
                          <a:effectLst/>
                        </a:rPr>
                        <a:t> หัวหน้างานประกันสุขภาพ</a:t>
                      </a:r>
                    </a:p>
                  </a:txBody>
                  <a:tcPr marL="9416" marR="9416" marT="9416" marB="0" anchor="ctr"/>
                </a:tc>
                <a:extLst>
                  <a:ext uri="{0D108BD9-81ED-4DB2-BD59-A6C34878D82A}">
                    <a16:rowId xmlns:a16="http://schemas.microsoft.com/office/drawing/2014/main" val="3329663627"/>
                  </a:ext>
                </a:extLst>
              </a:tr>
              <a:tr h="1562251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320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๕. การบริหารจัดการกองทุนหลักประกันสุขภาพในระดับท้องถิ่น/พื้นที่และกองทุน </a:t>
                      </a:r>
                      <a:r>
                        <a:rPr lang="en-US" sz="320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LTC</a:t>
                      </a:r>
                      <a:endParaRPr lang="en-US" sz="3200" b="1" i="0" u="none" strike="noStrike" dirty="0">
                        <a:solidFill>
                          <a:srgbClr val="21212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700" u="none" strike="noStrike" dirty="0">
                          <a:effectLst/>
                        </a:rPr>
                        <a:t>อปท. </a:t>
                      </a:r>
                      <a:endParaRPr lang="th-TH" sz="27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extLst>
                  <a:ext uri="{0D108BD9-81ED-4DB2-BD59-A6C34878D82A}">
                    <a16:rowId xmlns:a16="http://schemas.microsoft.com/office/drawing/2014/main" val="3065800609"/>
                  </a:ext>
                </a:extLst>
              </a:tr>
              <a:tr h="59398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320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๖. การมีส่วนร่วมของภาคประชาชน</a:t>
                      </a:r>
                      <a:endParaRPr lang="th-TH" sz="3200" b="1" i="0" u="none" strike="noStrike" dirty="0">
                        <a:solidFill>
                          <a:srgbClr val="21212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700" u="none" strike="noStrike" dirty="0">
                          <a:effectLst/>
                        </a:rPr>
                        <a:t> ภาคประชาชน</a:t>
                      </a:r>
                      <a:endParaRPr lang="th-TH" sz="27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extLst>
                  <a:ext uri="{0D108BD9-81ED-4DB2-BD59-A6C34878D82A}">
                    <a16:rowId xmlns:a16="http://schemas.microsoft.com/office/drawing/2014/main" val="784459734"/>
                  </a:ext>
                </a:extLst>
              </a:tr>
              <a:tr h="59398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3200" u="none" strike="noStrike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๗. การรับรู้และคุ้มครองสิทธิ</a:t>
                      </a:r>
                      <a:endParaRPr lang="th-TH" sz="3200" b="1" i="0" u="none" strike="noStrike">
                        <a:solidFill>
                          <a:srgbClr val="21212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700" u="none" strike="noStrike" dirty="0">
                          <a:effectLst/>
                        </a:rPr>
                        <a:t> ภาคประชาชน</a:t>
                      </a:r>
                      <a:endParaRPr lang="th-TH" sz="27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extLst>
                  <a:ext uri="{0D108BD9-81ED-4DB2-BD59-A6C34878D82A}">
                    <a16:rowId xmlns:a16="http://schemas.microsoft.com/office/drawing/2014/main" val="4218247607"/>
                  </a:ext>
                </a:extLst>
              </a:tr>
              <a:tr h="59398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3200" u="none" strike="noStrike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๘.ประเด็นเฉพาะของพื้นที่   </a:t>
                      </a:r>
                      <a:endParaRPr lang="th-TH" sz="3200" b="1" i="0" u="none" strike="noStrike">
                        <a:solidFill>
                          <a:srgbClr val="21212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700" u="none" strike="noStrike" dirty="0">
                          <a:effectLst/>
                        </a:rPr>
                        <a:t> อปท.</a:t>
                      </a:r>
                      <a:endParaRPr lang="th-TH" sz="27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416" marR="9416" marT="9416" marB="0" anchor="ctr"/>
                </a:tc>
                <a:extLst>
                  <a:ext uri="{0D108BD9-81ED-4DB2-BD59-A6C34878D82A}">
                    <a16:rowId xmlns:a16="http://schemas.microsoft.com/office/drawing/2014/main" val="1786269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52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14E6D-DB34-4C24-8AEB-E7E1A8856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362" y="2397522"/>
            <a:ext cx="10796337" cy="673898"/>
          </a:xfrm>
        </p:spPr>
        <p:txBody>
          <a:bodyPr>
            <a:normAutofit/>
          </a:bodyPr>
          <a:lstStyle/>
          <a:p>
            <a:pPr marL="180975" indent="-180975" algn="ctr">
              <a:buFont typeface="+mj-lt"/>
              <a:buAutoNum type="arabicPeriod"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เพื่อรับทราบแผนการรับฟังความคิดเห็นฯ สปสช. เขต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ราชบุรี ปี 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2565</a:t>
            </a:r>
          </a:p>
          <a:p>
            <a:pPr marL="514350" indent="-514350" algn="ctr">
              <a:buFont typeface="+mj-lt"/>
              <a:buAutoNum type="arabicPeriod"/>
            </a:pPr>
            <a:endParaRPr lang="en-US" sz="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ACE8A-E00A-4237-B6AB-F15C5615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11</a:t>
            </a:fld>
            <a:endParaRPr lang="th-TH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416E0B-0A35-4C47-AB82-6FD3DDDC3E11}"/>
              </a:ext>
            </a:extLst>
          </p:cNvPr>
          <p:cNvSpPr txBox="1"/>
          <p:nvPr/>
        </p:nvSpPr>
        <p:spPr>
          <a:xfrm>
            <a:off x="592880" y="454454"/>
            <a:ext cx="1118081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จึงขอเสนออนุกรรมการควบคุมคุณภาพและมาตรฐานบริการสาธารณสุข เขต </a:t>
            </a:r>
            <a:r>
              <a:rPr lang="en-US" sz="36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36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ราชบุรี</a:t>
            </a:r>
            <a:endParaRPr lang="th-TH" sz="3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7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389B948-7B80-4268-956D-B6D40C0D4D28}"/>
              </a:ext>
            </a:extLst>
          </p:cNvPr>
          <p:cNvSpPr txBox="1"/>
          <p:nvPr/>
        </p:nvSpPr>
        <p:spPr>
          <a:xfrm>
            <a:off x="4735774" y="629268"/>
            <a:ext cx="7297200" cy="128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ที่มา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 พ.ร.บ.หลักประกันสุขภาพแห่งชาติ พ.ศ. ๒๕๔๕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39743A-11BC-45D6-86EE-D287816E3B74}"/>
              </a:ext>
            </a:extLst>
          </p:cNvPr>
          <p:cNvSpPr txBox="1"/>
          <p:nvPr/>
        </p:nvSpPr>
        <p:spPr>
          <a:xfrm>
            <a:off x="4735775" y="2279376"/>
            <a:ext cx="7297200" cy="2224385"/>
          </a:xfrm>
          <a:prstGeom prst="rect">
            <a:avLst/>
          </a:prstGeom>
          <a:solidFill>
            <a:srgbClr val="8A8CEE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๑๘ (๑๐) ให้คณะกรรมการฯ กำหนดหลักเกณฑ์เกี่ยวกับการรับฟังความคิดเห็นจากผู้ให้บริการและผู้รับบริการ </a:t>
            </a:r>
            <a:r>
              <a:rPr lang="th-TH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เพื่อประโยชน์ในการปรับปรุงคุณภาพและมาตรฐานบริการสาธารณสุข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52A1C84-2392-4D24-A51B-03E9F4639F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63"/>
          <a:stretch/>
        </p:blipFill>
        <p:spPr>
          <a:xfrm>
            <a:off x="100203" y="72571"/>
            <a:ext cx="4635571" cy="6712857"/>
          </a:xfrm>
          <a:prstGeom prst="rect">
            <a:avLst/>
          </a:prstGeom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B5F1D9-233D-41FD-9AB3-0D759952C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67042" y="6356350"/>
            <a:ext cx="118675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03B0C79F-A9D9-446D-87CA-1CBF102F1C4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9C622D-8C6F-4D2D-AE7A-D40622D0A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691" y="253922"/>
            <a:ext cx="1793069" cy="78256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764494F-5A4B-4C98-9C35-B03396DA5998}"/>
              </a:ext>
            </a:extLst>
          </p:cNvPr>
          <p:cNvSpPr/>
          <p:nvPr/>
        </p:nvSpPr>
        <p:spPr>
          <a:xfrm>
            <a:off x="4735774" y="4867709"/>
            <a:ext cx="7297200" cy="12861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๑๘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(๑๓) จัดประชุมเพื่อให้คณะกรรมการรับฟังความคิดเห็นโดยทั่วไปจากผู้ให้บริการและผู้รับบริการ </a:t>
            </a:r>
            <a:r>
              <a:rPr lang="th-TH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เป็นประจำทุกปี</a:t>
            </a:r>
          </a:p>
          <a:p>
            <a:pPr algn="ctr"/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1061011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0A1FD-59A4-406D-80F3-A0C7F32B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9C40-9B4C-4AC0-B269-839D08167C06}" type="slidenum">
              <a:rPr lang="th-TH" smtClean="0"/>
              <a:t>3</a:t>
            </a:fld>
            <a:endParaRPr lang="th-TH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9E76700-7326-49FF-B597-DDF20978E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872516"/>
              </p:ext>
            </p:extLst>
          </p:nvPr>
        </p:nvGraphicFramePr>
        <p:xfrm>
          <a:off x="838200" y="1380610"/>
          <a:ext cx="9819250" cy="515830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819250">
                  <a:extLst>
                    <a:ext uri="{9D8B030D-6E8A-4147-A177-3AD203B41FA5}">
                      <a16:colId xmlns:a16="http://schemas.microsoft.com/office/drawing/2014/main" val="128711409"/>
                    </a:ext>
                  </a:extLst>
                </a:gridCol>
              </a:tblGrid>
              <a:tr h="52534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</a:t>
                      </a:r>
                      <a:r>
                        <a:rPr lang="en-US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ประเภทและขอบเขตบริการสาธารณสุขฯ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160174"/>
                  </a:ext>
                </a:extLst>
              </a:tr>
              <a:tr h="525342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</a:t>
                      </a:r>
                      <a:r>
                        <a:rPr lang="en-US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32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มาตรฐานบริการสาธารณสุข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446314"/>
                  </a:ext>
                </a:extLst>
              </a:tr>
              <a:tr h="525342">
                <a:tc>
                  <a:txBody>
                    <a:bodyPr/>
                    <a:lstStyle/>
                    <a:p>
                      <a:pPr lvl="0" algn="l"/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๓</a:t>
                      </a:r>
                      <a:r>
                        <a:rPr lang="en-US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32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การบริหารจัดการสำนักงาน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613554"/>
                  </a:ext>
                </a:extLst>
              </a:tr>
              <a:tr h="525342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๔</a:t>
                      </a:r>
                      <a:r>
                        <a:rPr lang="en-US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32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การบริหารจัดการกองทุนหลักประกันสุขภาพแห่งชาติ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633291"/>
                  </a:ext>
                </a:extLst>
              </a:tr>
              <a:tr h="525342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๕</a:t>
                      </a:r>
                      <a:r>
                        <a:rPr lang="en-US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32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การบริหารจัดการกองทุนหลักประกันสุขภาพในระดับท้องถิ่น/พื้นที่และกองทุน </a:t>
                      </a:r>
                      <a:r>
                        <a:rPr lang="en-US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LTC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229406"/>
                  </a:ext>
                </a:extLst>
              </a:tr>
              <a:tr h="525342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๖</a:t>
                      </a:r>
                      <a:r>
                        <a:rPr lang="en-US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32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การมีส่วนร่วมของภาคประชาชน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178865"/>
                  </a:ext>
                </a:extLst>
              </a:tr>
              <a:tr h="525342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๗</a:t>
                      </a:r>
                      <a:r>
                        <a:rPr lang="en-US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32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การรับรู้และคุ้มครองสิทธิ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828071"/>
                  </a:ext>
                </a:extLst>
              </a:tr>
              <a:tr h="525342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๘.ประเด็นเฉพาะของพื้นที่   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22526"/>
                  </a:ext>
                </a:extLst>
              </a:tr>
              <a:tr h="525342">
                <a:tc>
                  <a:txBody>
                    <a:bodyPr/>
                    <a:lstStyle/>
                    <a:p>
                      <a:pPr algn="l"/>
                      <a:endParaRPr lang="th-TH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107408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BF08082-8AD6-43D7-9B78-0371A386AAC7}"/>
              </a:ext>
            </a:extLst>
          </p:cNvPr>
          <p:cNvSpPr txBox="1">
            <a:spLocks/>
          </p:cNvSpPr>
          <p:nvPr/>
        </p:nvSpPr>
        <p:spPr>
          <a:xfrm>
            <a:off x="4115531" y="371941"/>
            <a:ext cx="4593113" cy="595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 marL="273050" indent="-2730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defRPr>
            </a:lvl1pPr>
            <a:lvl2pPr marL="547688" indent="-27305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defRPr>
            </a:lvl2pPr>
            <a:lvl3pPr marL="822325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defRPr>
            </a:lvl3pPr>
            <a:lvl4pPr marL="1096963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2563E1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defRPr>
            </a:lvl4pPr>
            <a:lvl5pPr marL="1371600" indent="-2286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3200" b="1" dirty="0"/>
              <a:t>   ประเด็นการรับฟังความคิดเห็นฯ</a:t>
            </a:r>
            <a:endParaRPr lang="th-TH" sz="3200" dirty="0"/>
          </a:p>
          <a:p>
            <a:pPr marL="0" indent="0">
              <a:spcAft>
                <a:spcPts val="0"/>
              </a:spcAft>
              <a:buNone/>
            </a:pPr>
            <a:r>
              <a:rPr lang="en-US" sz="3200" b="1" dirty="0"/>
              <a:t> </a:t>
            </a:r>
            <a:endParaRPr lang="th-TH" sz="3200" b="1" dirty="0"/>
          </a:p>
          <a:p>
            <a:pPr marL="0" indent="0">
              <a:spcAft>
                <a:spcPts val="0"/>
              </a:spcAft>
              <a:buNone/>
            </a:pPr>
            <a:endParaRPr lang="th-TH" sz="3200" dirty="0">
              <a:ea typeface="Arial Unicode MS" panose="020B0604020202020204" pitchFamily="34" charset="-128"/>
            </a:endParaRPr>
          </a:p>
          <a:p>
            <a:pPr marL="0" indent="0">
              <a:buFontTx/>
              <a:buNone/>
            </a:pPr>
            <a:r>
              <a:rPr lang="th-TH" sz="3200" b="1" dirty="0"/>
              <a:t>	</a:t>
            </a:r>
            <a:endParaRPr lang="en-US" sz="3200" b="1" dirty="0"/>
          </a:p>
          <a:p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111799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>
            <a:extLst>
              <a:ext uri="{FF2B5EF4-FFF2-40B4-BE49-F238E27FC236}">
                <a16:creationId xmlns:a16="http://schemas.microsoft.com/office/drawing/2014/main" id="{5020BC6C-31A0-4A7C-85A7-2A42F1247E95}"/>
              </a:ext>
            </a:extLst>
          </p:cNvPr>
          <p:cNvSpPr/>
          <p:nvPr/>
        </p:nvSpPr>
        <p:spPr>
          <a:xfrm>
            <a:off x="1717891" y="324452"/>
            <a:ext cx="762862" cy="560317"/>
          </a:xfrm>
          <a:prstGeom prst="heptagon">
            <a:avLst/>
          </a:prstGeom>
          <a:solidFill>
            <a:srgbClr val="3399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61FCEA-C6EA-4CFD-BF06-67526DB28D66}"/>
              </a:ext>
            </a:extLst>
          </p:cNvPr>
          <p:cNvSpPr txBox="1"/>
          <p:nvPr/>
        </p:nvSpPr>
        <p:spPr>
          <a:xfrm>
            <a:off x="2681784" y="396896"/>
            <a:ext cx="79498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ข้อเสนอแนวทางปฏิรูปการรับฟังความคิดเห็นทั่วไปฯ ประจำปี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2565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AE79FF-B1AA-4871-B3FE-5023A35EECC6}"/>
              </a:ext>
            </a:extLst>
          </p:cNvPr>
          <p:cNvSpPr txBox="1"/>
          <p:nvPr/>
        </p:nvSpPr>
        <p:spPr>
          <a:xfrm>
            <a:off x="563243" y="2068827"/>
            <a:ext cx="8198620" cy="3785652"/>
          </a:xfrm>
          <a:custGeom>
            <a:avLst/>
            <a:gdLst>
              <a:gd name="connsiteX0" fmla="*/ 0 w 8198620"/>
              <a:gd name="connsiteY0" fmla="*/ 0 h 3785652"/>
              <a:gd name="connsiteX1" fmla="*/ 8198620 w 8198620"/>
              <a:gd name="connsiteY1" fmla="*/ 0 h 3785652"/>
              <a:gd name="connsiteX2" fmla="*/ 8198620 w 8198620"/>
              <a:gd name="connsiteY2" fmla="*/ 3785652 h 3785652"/>
              <a:gd name="connsiteX3" fmla="*/ 0 w 8198620"/>
              <a:gd name="connsiteY3" fmla="*/ 3785652 h 3785652"/>
              <a:gd name="connsiteX4" fmla="*/ 0 w 8198620"/>
              <a:gd name="connsiteY4" fmla="*/ 0 h 378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8620" h="3785652" extrusionOk="0">
                <a:moveTo>
                  <a:pt x="0" y="0"/>
                </a:moveTo>
                <a:cubicBezTo>
                  <a:pt x="1365662" y="-136689"/>
                  <a:pt x="7150154" y="-168707"/>
                  <a:pt x="8198620" y="0"/>
                </a:cubicBezTo>
                <a:cubicBezTo>
                  <a:pt x="8344462" y="1292959"/>
                  <a:pt x="8295689" y="2693798"/>
                  <a:pt x="8198620" y="3785652"/>
                </a:cubicBezTo>
                <a:cubicBezTo>
                  <a:pt x="5878257" y="3770008"/>
                  <a:pt x="2777240" y="3776868"/>
                  <a:pt x="0" y="3785652"/>
                </a:cubicBezTo>
                <a:cubicBezTo>
                  <a:pt x="-115448" y="2963841"/>
                  <a:pt x="93805" y="591086"/>
                  <a:pt x="0" y="0"/>
                </a:cubicBezTo>
                <a:close/>
              </a:path>
            </a:pathLst>
          </a:custGeom>
          <a:noFill/>
          <a:ln w="28575">
            <a:solidFill>
              <a:srgbClr val="00CC66"/>
            </a:solidFill>
            <a:extLst>
              <a:ext uri="{C807C97D-BFC1-408E-A445-0C87EB9F89A2}">
                <ask:lineSketchStyleProps xmlns:ask="http://schemas.microsoft.com/office/drawing/2018/sketchyshapes" sd="367815774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สืบเนื่องจากการประชุมคณะกรรมการหลักประกันสุขภาพแห่งชาติ  ครั้งที่ </a:t>
            </a:r>
            <a:r>
              <a:rPr lang="en-US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11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/</a:t>
            </a:r>
            <a:r>
              <a:rPr lang="en-US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2564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เมื่อวันที่ </a:t>
            </a:r>
            <a:r>
              <a:rPr lang="en-US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11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ตุลาคม </a:t>
            </a:r>
            <a:r>
              <a:rPr lang="en-US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2564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เห็นชอบแผนพัฒนาแนวทางการรับฟังความคิดเห็นทั่วไป ประจำปี </a:t>
            </a:r>
            <a:r>
              <a:rPr lang="en-US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2565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altLang="th-TH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alt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alt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มติประชุมคณะอนุกรรมการนโยบายและยุทธศาสตร์ วันที่ </a:t>
            </a:r>
            <a:r>
              <a:rPr lang="en-US" alt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27</a:t>
            </a:r>
            <a:r>
              <a:rPr lang="th-TH" alt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ธันวาคม </a:t>
            </a:r>
            <a:r>
              <a:rPr lang="en-US" alt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</a:p>
          <a:p>
            <a:r>
              <a:rPr lang="th-TH" alt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มอบ สปสช</a:t>
            </a:r>
            <a:r>
              <a:rPr lang="en-US" alt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alt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เสนอคณะกรรมการหลักประกันสุขภาพแห่งชาติ เพื่อพิจารณา</a:t>
            </a:r>
          </a:p>
          <a:p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ประเด็นการรับฟังความคิดเห็นฯ ตามข้อบังคับ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เลือกประเด็นใดหรือหลายประเด็นร่วมกันก็ได้ 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โดยเสนอเพื่อพิจารณา จำนวน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เรื่อง ได้แก่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1.  </a:t>
            </a:r>
            <a:r>
              <a:rPr lang="th-TH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การถ่ายโอน รพ.สต.ไปสังกัดองค์กรปกคร</a:t>
            </a: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องส่วนท้องถิ่น</a:t>
            </a:r>
            <a:r>
              <a:rPr lang="th-TH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โอกาสและความเป็นไปได้</a:t>
            </a:r>
            <a:endParaRPr lang="en-US" sz="2000" b="1" dirty="0">
              <a:solidFill>
                <a:srgbClr val="0000CC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2000" b="1" dirty="0">
                <a:solidFill>
                  <a:srgbClr val="0000CC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2.  </a:t>
            </a:r>
            <a:r>
              <a:rPr lang="th-TH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การบริหารจัดการหลังสถานการณ์โควิด ระบบบริการรองรับที่จำเป็น</a:t>
            </a:r>
            <a:endParaRPr lang="en-US" sz="2000" b="1" dirty="0">
              <a:solidFill>
                <a:srgbClr val="0000CC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2000" b="1" dirty="0">
                <a:solidFill>
                  <a:srgbClr val="0000CC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3.  30</a:t>
            </a: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2000" b="1" dirty="0">
                <a:solidFill>
                  <a:srgbClr val="0000CC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บาทรักษาทุกที่ ต่อยอดให้ดีขึ้นได้อย่างไร</a:t>
            </a:r>
            <a:endParaRPr lang="en-US" sz="2000" b="1" dirty="0">
              <a:solidFill>
                <a:srgbClr val="0000CC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2000" b="1" dirty="0">
                <a:solidFill>
                  <a:srgbClr val="0000CC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4.  </a:t>
            </a:r>
            <a:r>
              <a:rPr lang="th-TH" sz="2000" b="1" dirty="0">
                <a:solidFill>
                  <a:srgbClr val="0000CC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คนไทยใช้สิทธิสร้างเสริมสุขภาพและป้องกันโรคได้ทุกที่</a:t>
            </a:r>
            <a:endParaRPr lang="th-TH" sz="20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กรอบระยะเวลาดำเนินกิจกรรมการรับฟังความคิดเห็นฯ ในระดับเขตและประเทศ ประจำปี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2565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1997C0-DDE3-471B-B99B-9E43AF3B8BA5}"/>
              </a:ext>
            </a:extLst>
          </p:cNvPr>
          <p:cNvSpPr txBox="1"/>
          <p:nvPr/>
        </p:nvSpPr>
        <p:spPr>
          <a:xfrm>
            <a:off x="563243" y="1477368"/>
            <a:ext cx="1917510" cy="461665"/>
          </a:xfrm>
          <a:custGeom>
            <a:avLst/>
            <a:gdLst>
              <a:gd name="connsiteX0" fmla="*/ 0 w 1917510"/>
              <a:gd name="connsiteY0" fmla="*/ 0 h 461665"/>
              <a:gd name="connsiteX1" fmla="*/ 498553 w 1917510"/>
              <a:gd name="connsiteY1" fmla="*/ 0 h 461665"/>
              <a:gd name="connsiteX2" fmla="*/ 977930 w 1917510"/>
              <a:gd name="connsiteY2" fmla="*/ 0 h 461665"/>
              <a:gd name="connsiteX3" fmla="*/ 1476483 w 1917510"/>
              <a:gd name="connsiteY3" fmla="*/ 0 h 461665"/>
              <a:gd name="connsiteX4" fmla="*/ 1917510 w 1917510"/>
              <a:gd name="connsiteY4" fmla="*/ 0 h 461665"/>
              <a:gd name="connsiteX5" fmla="*/ 1917510 w 1917510"/>
              <a:gd name="connsiteY5" fmla="*/ 461665 h 461665"/>
              <a:gd name="connsiteX6" fmla="*/ 1457308 w 1917510"/>
              <a:gd name="connsiteY6" fmla="*/ 461665 h 461665"/>
              <a:gd name="connsiteX7" fmla="*/ 1016280 w 1917510"/>
              <a:gd name="connsiteY7" fmla="*/ 461665 h 461665"/>
              <a:gd name="connsiteX8" fmla="*/ 556078 w 1917510"/>
              <a:gd name="connsiteY8" fmla="*/ 461665 h 461665"/>
              <a:gd name="connsiteX9" fmla="*/ 0 w 1917510"/>
              <a:gd name="connsiteY9" fmla="*/ 461665 h 461665"/>
              <a:gd name="connsiteX10" fmla="*/ 0 w 1917510"/>
              <a:gd name="connsiteY10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7510" h="461665" fill="none" extrusionOk="0">
                <a:moveTo>
                  <a:pt x="0" y="0"/>
                </a:moveTo>
                <a:cubicBezTo>
                  <a:pt x="179062" y="-2631"/>
                  <a:pt x="264723" y="9993"/>
                  <a:pt x="498553" y="0"/>
                </a:cubicBezTo>
                <a:cubicBezTo>
                  <a:pt x="732383" y="-9993"/>
                  <a:pt x="768838" y="2955"/>
                  <a:pt x="977930" y="0"/>
                </a:cubicBezTo>
                <a:cubicBezTo>
                  <a:pt x="1187022" y="-2955"/>
                  <a:pt x="1301818" y="8958"/>
                  <a:pt x="1476483" y="0"/>
                </a:cubicBezTo>
                <a:cubicBezTo>
                  <a:pt x="1651148" y="-8958"/>
                  <a:pt x="1701129" y="14684"/>
                  <a:pt x="1917510" y="0"/>
                </a:cubicBezTo>
                <a:cubicBezTo>
                  <a:pt x="1928555" y="145514"/>
                  <a:pt x="1901853" y="365131"/>
                  <a:pt x="1917510" y="461665"/>
                </a:cubicBezTo>
                <a:cubicBezTo>
                  <a:pt x="1750392" y="498728"/>
                  <a:pt x="1665256" y="408233"/>
                  <a:pt x="1457308" y="461665"/>
                </a:cubicBezTo>
                <a:cubicBezTo>
                  <a:pt x="1249360" y="515097"/>
                  <a:pt x="1194875" y="425739"/>
                  <a:pt x="1016280" y="461665"/>
                </a:cubicBezTo>
                <a:cubicBezTo>
                  <a:pt x="837685" y="497591"/>
                  <a:pt x="783621" y="417399"/>
                  <a:pt x="556078" y="461665"/>
                </a:cubicBezTo>
                <a:cubicBezTo>
                  <a:pt x="328535" y="505931"/>
                  <a:pt x="246635" y="404389"/>
                  <a:pt x="0" y="461665"/>
                </a:cubicBezTo>
                <a:cubicBezTo>
                  <a:pt x="-11283" y="231998"/>
                  <a:pt x="5214" y="180790"/>
                  <a:pt x="0" y="0"/>
                </a:cubicBezTo>
                <a:close/>
              </a:path>
              <a:path w="1917510" h="461665" stroke="0" extrusionOk="0">
                <a:moveTo>
                  <a:pt x="0" y="0"/>
                </a:moveTo>
                <a:cubicBezTo>
                  <a:pt x="225805" y="-39037"/>
                  <a:pt x="296851" y="16584"/>
                  <a:pt x="460202" y="0"/>
                </a:cubicBezTo>
                <a:cubicBezTo>
                  <a:pt x="623553" y="-16584"/>
                  <a:pt x="775796" y="14610"/>
                  <a:pt x="939580" y="0"/>
                </a:cubicBezTo>
                <a:cubicBezTo>
                  <a:pt x="1103364" y="-14610"/>
                  <a:pt x="1211338" y="16632"/>
                  <a:pt x="1361432" y="0"/>
                </a:cubicBezTo>
                <a:cubicBezTo>
                  <a:pt x="1511526" y="-16632"/>
                  <a:pt x="1763132" y="14487"/>
                  <a:pt x="1917510" y="0"/>
                </a:cubicBezTo>
                <a:cubicBezTo>
                  <a:pt x="1934556" y="167603"/>
                  <a:pt x="1875004" y="263028"/>
                  <a:pt x="1917510" y="461665"/>
                </a:cubicBezTo>
                <a:cubicBezTo>
                  <a:pt x="1671414" y="473458"/>
                  <a:pt x="1625696" y="449382"/>
                  <a:pt x="1418957" y="461665"/>
                </a:cubicBezTo>
                <a:cubicBezTo>
                  <a:pt x="1212218" y="473948"/>
                  <a:pt x="1156232" y="440474"/>
                  <a:pt x="939580" y="461665"/>
                </a:cubicBezTo>
                <a:cubicBezTo>
                  <a:pt x="722928" y="482856"/>
                  <a:pt x="639121" y="412427"/>
                  <a:pt x="498553" y="461665"/>
                </a:cubicBezTo>
                <a:cubicBezTo>
                  <a:pt x="357985" y="510903"/>
                  <a:pt x="177748" y="436831"/>
                  <a:pt x="0" y="461665"/>
                </a:cubicBezTo>
                <a:cubicBezTo>
                  <a:pt x="-31352" y="301475"/>
                  <a:pt x="37534" y="121637"/>
                  <a:pt x="0" y="0"/>
                </a:cubicBezTo>
                <a:close/>
              </a:path>
            </a:pathLst>
          </a:custGeom>
          <a:solidFill>
            <a:srgbClr val="CCFF99"/>
          </a:solidFill>
          <a:ln w="28575">
            <a:solidFill>
              <a:srgbClr val="00CC66"/>
            </a:solidFill>
            <a:extLst>
              <a:ext uri="{C807C97D-BFC1-408E-A445-0C87EB9F89A2}">
                <ask:lineSketchStyleProps xmlns:ask="http://schemas.microsoft.com/office/drawing/2018/sketchyshapes" sd="93236582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ความเป็นมา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00D565-F5D0-4465-9C11-755D50F6AF17}"/>
              </a:ext>
            </a:extLst>
          </p:cNvPr>
          <p:cNvSpPr txBox="1"/>
          <p:nvPr/>
        </p:nvSpPr>
        <p:spPr>
          <a:xfrm>
            <a:off x="9532960" y="2218952"/>
            <a:ext cx="2197289" cy="3477875"/>
          </a:xfrm>
          <a:custGeom>
            <a:avLst/>
            <a:gdLst>
              <a:gd name="connsiteX0" fmla="*/ 0 w 2197289"/>
              <a:gd name="connsiteY0" fmla="*/ 0 h 3477875"/>
              <a:gd name="connsiteX1" fmla="*/ 527349 w 2197289"/>
              <a:gd name="connsiteY1" fmla="*/ 0 h 3477875"/>
              <a:gd name="connsiteX2" fmla="*/ 1032726 w 2197289"/>
              <a:gd name="connsiteY2" fmla="*/ 0 h 3477875"/>
              <a:gd name="connsiteX3" fmla="*/ 1560075 w 2197289"/>
              <a:gd name="connsiteY3" fmla="*/ 0 h 3477875"/>
              <a:gd name="connsiteX4" fmla="*/ 2197289 w 2197289"/>
              <a:gd name="connsiteY4" fmla="*/ 0 h 3477875"/>
              <a:gd name="connsiteX5" fmla="*/ 2197289 w 2197289"/>
              <a:gd name="connsiteY5" fmla="*/ 544867 h 3477875"/>
              <a:gd name="connsiteX6" fmla="*/ 2197289 w 2197289"/>
              <a:gd name="connsiteY6" fmla="*/ 1124513 h 3477875"/>
              <a:gd name="connsiteX7" fmla="*/ 2197289 w 2197289"/>
              <a:gd name="connsiteY7" fmla="*/ 1634601 h 3477875"/>
              <a:gd name="connsiteX8" fmla="*/ 2197289 w 2197289"/>
              <a:gd name="connsiteY8" fmla="*/ 2283805 h 3477875"/>
              <a:gd name="connsiteX9" fmla="*/ 2197289 w 2197289"/>
              <a:gd name="connsiteY9" fmla="*/ 2793893 h 3477875"/>
              <a:gd name="connsiteX10" fmla="*/ 2197289 w 2197289"/>
              <a:gd name="connsiteY10" fmla="*/ 3477875 h 3477875"/>
              <a:gd name="connsiteX11" fmla="*/ 1604021 w 2197289"/>
              <a:gd name="connsiteY11" fmla="*/ 3477875 h 3477875"/>
              <a:gd name="connsiteX12" fmla="*/ 1010753 w 2197289"/>
              <a:gd name="connsiteY12" fmla="*/ 3477875 h 3477875"/>
              <a:gd name="connsiteX13" fmla="*/ 483404 w 2197289"/>
              <a:gd name="connsiteY13" fmla="*/ 3477875 h 3477875"/>
              <a:gd name="connsiteX14" fmla="*/ 0 w 2197289"/>
              <a:gd name="connsiteY14" fmla="*/ 3477875 h 3477875"/>
              <a:gd name="connsiteX15" fmla="*/ 0 w 2197289"/>
              <a:gd name="connsiteY15" fmla="*/ 2898229 h 3477875"/>
              <a:gd name="connsiteX16" fmla="*/ 0 w 2197289"/>
              <a:gd name="connsiteY16" fmla="*/ 2283805 h 3477875"/>
              <a:gd name="connsiteX17" fmla="*/ 0 w 2197289"/>
              <a:gd name="connsiteY17" fmla="*/ 1634601 h 3477875"/>
              <a:gd name="connsiteX18" fmla="*/ 0 w 2197289"/>
              <a:gd name="connsiteY18" fmla="*/ 1089734 h 3477875"/>
              <a:gd name="connsiteX19" fmla="*/ 0 w 2197289"/>
              <a:gd name="connsiteY19" fmla="*/ 0 h 347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97289" h="3477875" extrusionOk="0">
                <a:moveTo>
                  <a:pt x="0" y="0"/>
                </a:moveTo>
                <a:cubicBezTo>
                  <a:pt x="119943" y="-33650"/>
                  <a:pt x="276837" y="33917"/>
                  <a:pt x="527349" y="0"/>
                </a:cubicBezTo>
                <a:cubicBezTo>
                  <a:pt x="777861" y="-33917"/>
                  <a:pt x="880260" y="40139"/>
                  <a:pt x="1032726" y="0"/>
                </a:cubicBezTo>
                <a:cubicBezTo>
                  <a:pt x="1185192" y="-40139"/>
                  <a:pt x="1448741" y="2868"/>
                  <a:pt x="1560075" y="0"/>
                </a:cubicBezTo>
                <a:cubicBezTo>
                  <a:pt x="1671409" y="-2868"/>
                  <a:pt x="2058087" y="18208"/>
                  <a:pt x="2197289" y="0"/>
                </a:cubicBezTo>
                <a:cubicBezTo>
                  <a:pt x="2244868" y="120790"/>
                  <a:pt x="2133429" y="387716"/>
                  <a:pt x="2197289" y="544867"/>
                </a:cubicBezTo>
                <a:cubicBezTo>
                  <a:pt x="2261149" y="702018"/>
                  <a:pt x="2186283" y="867743"/>
                  <a:pt x="2197289" y="1124513"/>
                </a:cubicBezTo>
                <a:cubicBezTo>
                  <a:pt x="2208295" y="1381283"/>
                  <a:pt x="2145823" y="1388681"/>
                  <a:pt x="2197289" y="1634601"/>
                </a:cubicBezTo>
                <a:cubicBezTo>
                  <a:pt x="2248755" y="1880521"/>
                  <a:pt x="2141190" y="2096044"/>
                  <a:pt x="2197289" y="2283805"/>
                </a:cubicBezTo>
                <a:cubicBezTo>
                  <a:pt x="2253388" y="2471566"/>
                  <a:pt x="2181900" y="2631985"/>
                  <a:pt x="2197289" y="2793893"/>
                </a:cubicBezTo>
                <a:cubicBezTo>
                  <a:pt x="2212678" y="2955801"/>
                  <a:pt x="2115871" y="3304760"/>
                  <a:pt x="2197289" y="3477875"/>
                </a:cubicBezTo>
                <a:cubicBezTo>
                  <a:pt x="1952714" y="3539954"/>
                  <a:pt x="1860745" y="3447102"/>
                  <a:pt x="1604021" y="3477875"/>
                </a:cubicBezTo>
                <a:cubicBezTo>
                  <a:pt x="1347297" y="3508648"/>
                  <a:pt x="1260662" y="3413111"/>
                  <a:pt x="1010753" y="3477875"/>
                </a:cubicBezTo>
                <a:cubicBezTo>
                  <a:pt x="760844" y="3542639"/>
                  <a:pt x="592333" y="3439153"/>
                  <a:pt x="483404" y="3477875"/>
                </a:cubicBezTo>
                <a:cubicBezTo>
                  <a:pt x="374475" y="3516597"/>
                  <a:pt x="171434" y="3449341"/>
                  <a:pt x="0" y="3477875"/>
                </a:cubicBezTo>
                <a:cubicBezTo>
                  <a:pt x="-49966" y="3212744"/>
                  <a:pt x="41907" y="3014438"/>
                  <a:pt x="0" y="2898229"/>
                </a:cubicBezTo>
                <a:cubicBezTo>
                  <a:pt x="-41907" y="2782020"/>
                  <a:pt x="26602" y="2573929"/>
                  <a:pt x="0" y="2283805"/>
                </a:cubicBezTo>
                <a:cubicBezTo>
                  <a:pt x="-26602" y="1993681"/>
                  <a:pt x="69786" y="1811323"/>
                  <a:pt x="0" y="1634601"/>
                </a:cubicBezTo>
                <a:cubicBezTo>
                  <a:pt x="-69786" y="1457879"/>
                  <a:pt x="36080" y="1276896"/>
                  <a:pt x="0" y="1089734"/>
                </a:cubicBezTo>
                <a:cubicBezTo>
                  <a:pt x="-36080" y="902572"/>
                  <a:pt x="7757" y="521657"/>
                  <a:pt x="0" y="0"/>
                </a:cubicBezTo>
                <a:close/>
              </a:path>
            </a:pathLst>
          </a:custGeom>
          <a:noFill/>
          <a:ln w="28575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393341275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เห็นชอบประเด็นการรับฟังความคิดเห็นทั่วไปฯ ประจำปี </a:t>
            </a:r>
            <a:r>
              <a:rPr lang="en-US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2565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ตามข้อบังคับ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เพิ่มเติมจำนวน </a:t>
            </a:r>
            <a:r>
              <a:rPr lang="en-US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เรื่องตามที่เสนอ </a:t>
            </a:r>
          </a:p>
          <a:p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เห็นชอบกรอบระยะเวลาดำเนินกิจกรรมการรับฟังความคิดเห็นทั่วไป   ตามข้อบังคับข้อที่ </a:t>
            </a:r>
            <a:r>
              <a:rPr lang="en-US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ในระดับเขตและประเทศ ประจำปี </a:t>
            </a:r>
            <a:r>
              <a:rPr lang="en-US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2565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B38240-24ED-4EE8-A501-0866B0AFDB25}"/>
              </a:ext>
            </a:extLst>
          </p:cNvPr>
          <p:cNvSpPr txBox="1"/>
          <p:nvPr/>
        </p:nvSpPr>
        <p:spPr>
          <a:xfrm>
            <a:off x="9532960" y="1677423"/>
            <a:ext cx="1688960" cy="523220"/>
          </a:xfrm>
          <a:custGeom>
            <a:avLst/>
            <a:gdLst>
              <a:gd name="connsiteX0" fmla="*/ 0 w 1688960"/>
              <a:gd name="connsiteY0" fmla="*/ 0 h 523220"/>
              <a:gd name="connsiteX1" fmla="*/ 579876 w 1688960"/>
              <a:gd name="connsiteY1" fmla="*/ 0 h 523220"/>
              <a:gd name="connsiteX2" fmla="*/ 1109084 w 1688960"/>
              <a:gd name="connsiteY2" fmla="*/ 0 h 523220"/>
              <a:gd name="connsiteX3" fmla="*/ 1688960 w 1688960"/>
              <a:gd name="connsiteY3" fmla="*/ 0 h 523220"/>
              <a:gd name="connsiteX4" fmla="*/ 1688960 w 1688960"/>
              <a:gd name="connsiteY4" fmla="*/ 523220 h 523220"/>
              <a:gd name="connsiteX5" fmla="*/ 1109084 w 1688960"/>
              <a:gd name="connsiteY5" fmla="*/ 523220 h 523220"/>
              <a:gd name="connsiteX6" fmla="*/ 529207 w 1688960"/>
              <a:gd name="connsiteY6" fmla="*/ 523220 h 523220"/>
              <a:gd name="connsiteX7" fmla="*/ 0 w 1688960"/>
              <a:gd name="connsiteY7" fmla="*/ 523220 h 523220"/>
              <a:gd name="connsiteX8" fmla="*/ 0 w 1688960"/>
              <a:gd name="connsiteY8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8960" h="523220" fill="none" extrusionOk="0">
                <a:moveTo>
                  <a:pt x="0" y="0"/>
                </a:moveTo>
                <a:cubicBezTo>
                  <a:pt x="230724" y="-57387"/>
                  <a:pt x="449373" y="53086"/>
                  <a:pt x="579876" y="0"/>
                </a:cubicBezTo>
                <a:cubicBezTo>
                  <a:pt x="710379" y="-53086"/>
                  <a:pt x="887061" y="7956"/>
                  <a:pt x="1109084" y="0"/>
                </a:cubicBezTo>
                <a:cubicBezTo>
                  <a:pt x="1331107" y="-7956"/>
                  <a:pt x="1410220" y="59693"/>
                  <a:pt x="1688960" y="0"/>
                </a:cubicBezTo>
                <a:cubicBezTo>
                  <a:pt x="1730742" y="146563"/>
                  <a:pt x="1640484" y="278443"/>
                  <a:pt x="1688960" y="523220"/>
                </a:cubicBezTo>
                <a:cubicBezTo>
                  <a:pt x="1566879" y="580498"/>
                  <a:pt x="1374065" y="461742"/>
                  <a:pt x="1109084" y="523220"/>
                </a:cubicBezTo>
                <a:cubicBezTo>
                  <a:pt x="844103" y="584698"/>
                  <a:pt x="809424" y="510483"/>
                  <a:pt x="529207" y="523220"/>
                </a:cubicBezTo>
                <a:cubicBezTo>
                  <a:pt x="248990" y="535957"/>
                  <a:pt x="171767" y="513770"/>
                  <a:pt x="0" y="523220"/>
                </a:cubicBezTo>
                <a:cubicBezTo>
                  <a:pt x="-5890" y="302586"/>
                  <a:pt x="25336" y="251800"/>
                  <a:pt x="0" y="0"/>
                </a:cubicBezTo>
                <a:close/>
              </a:path>
              <a:path w="1688960" h="523220" stroke="0" extrusionOk="0">
                <a:moveTo>
                  <a:pt x="0" y="0"/>
                </a:moveTo>
                <a:cubicBezTo>
                  <a:pt x="178418" y="-2397"/>
                  <a:pt x="363206" y="38708"/>
                  <a:pt x="546097" y="0"/>
                </a:cubicBezTo>
                <a:cubicBezTo>
                  <a:pt x="728988" y="-38708"/>
                  <a:pt x="851937" y="22694"/>
                  <a:pt x="1125973" y="0"/>
                </a:cubicBezTo>
                <a:cubicBezTo>
                  <a:pt x="1400009" y="-22694"/>
                  <a:pt x="1538016" y="29041"/>
                  <a:pt x="1688960" y="0"/>
                </a:cubicBezTo>
                <a:cubicBezTo>
                  <a:pt x="1739818" y="194010"/>
                  <a:pt x="1674846" y="361989"/>
                  <a:pt x="1688960" y="523220"/>
                </a:cubicBezTo>
                <a:cubicBezTo>
                  <a:pt x="1439100" y="547383"/>
                  <a:pt x="1392409" y="498832"/>
                  <a:pt x="1159753" y="523220"/>
                </a:cubicBezTo>
                <a:cubicBezTo>
                  <a:pt x="927097" y="547608"/>
                  <a:pt x="770518" y="462254"/>
                  <a:pt x="596766" y="523220"/>
                </a:cubicBezTo>
                <a:cubicBezTo>
                  <a:pt x="423014" y="584186"/>
                  <a:pt x="254057" y="499323"/>
                  <a:pt x="0" y="523220"/>
                </a:cubicBezTo>
                <a:cubicBezTo>
                  <a:pt x="-13267" y="273676"/>
                  <a:pt x="24968" y="109550"/>
                  <a:pt x="0" y="0"/>
                </a:cubicBezTo>
                <a:close/>
              </a:path>
            </a:pathLst>
          </a:custGeom>
          <a:solidFill>
            <a:srgbClr val="FFFF99"/>
          </a:solidFill>
          <a:ln w="28575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356938375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มติที่ประชุม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A6AB32B-E70C-4695-A645-01E1D2C0A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575" y="2575988"/>
            <a:ext cx="1495410" cy="9270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Heptagon 10">
            <a:extLst>
              <a:ext uri="{FF2B5EF4-FFF2-40B4-BE49-F238E27FC236}">
                <a16:creationId xmlns:a16="http://schemas.microsoft.com/office/drawing/2014/main" id="{93A6F27B-2D19-4A4C-AE3C-5B586818F935}"/>
              </a:ext>
            </a:extLst>
          </p:cNvPr>
          <p:cNvSpPr/>
          <p:nvPr/>
        </p:nvSpPr>
        <p:spPr>
          <a:xfrm>
            <a:off x="10631604" y="376252"/>
            <a:ext cx="762862" cy="560317"/>
          </a:xfrm>
          <a:prstGeom prst="heptagon">
            <a:avLst/>
          </a:prstGeom>
          <a:solidFill>
            <a:srgbClr val="3399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2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E71AF-B060-4D7C-9AD6-AB9F0BC8C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0929"/>
            <a:ext cx="12191999" cy="742122"/>
          </a:xfrm>
          <a:solidFill>
            <a:srgbClr val="92D050"/>
          </a:solidFill>
        </p:spPr>
        <p:txBody>
          <a:bodyPr anchor="b">
            <a:normAutofit/>
          </a:bodyPr>
          <a:lstStyle/>
          <a:p>
            <a:pPr algn="ctr"/>
            <a:r>
              <a:rPr lang="th-TH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แผนพัฒนาแนวทางการรับฟังความคิดเห็นโดยทั่วไป ฯ ประจำปี 2565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7D270BB-FE73-4640-81D7-DD36276DF873}"/>
              </a:ext>
            </a:extLst>
          </p:cNvPr>
          <p:cNvSpPr/>
          <p:nvPr/>
        </p:nvSpPr>
        <p:spPr>
          <a:xfrm>
            <a:off x="599052" y="1130243"/>
            <a:ext cx="6850951" cy="56358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cs typeface="TH Sarabun New" panose="020B0500040200020003" pitchFamily="34" charset="-34"/>
              </a:rPr>
              <a:t>.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 New" panose="020B0500040200020003" pitchFamily="34" charset="-34"/>
                <a:cs typeface="TH Sarabun New" panose="020B0500040200020003" pitchFamily="34" charset="-34"/>
              </a:rPr>
              <a:t>ปรับปรุงกระบวนการการรับฟังความคิดเห็น ฯ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FD479F-0910-4133-BFAF-C68D5CF3545F}"/>
              </a:ext>
            </a:extLst>
          </p:cNvPr>
          <p:cNvSpPr txBox="1"/>
          <p:nvPr/>
        </p:nvSpPr>
        <p:spPr>
          <a:xfrm>
            <a:off x="1701544" y="2241280"/>
            <a:ext cx="9136233" cy="2677656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ประเด็นการรับฟัง ฯ ปรับให้กระชับ</a:t>
            </a:r>
            <a:r>
              <a:rPr lang="th-TH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เข้าใจง่าย เลือกเนื้อหาที่บูรณาการกับงานประจำ </a:t>
            </a:r>
            <a:endParaRPr lang="en-US" dirty="0">
              <a:solidFill>
                <a:prstClr val="black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</a:t>
            </a:r>
            <a:r>
              <a:rPr lang="th-TH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รับฟังได้ตลอดปี</a:t>
            </a:r>
            <a:endParaRPr kumimoji="0" lang="th-TH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2) </a:t>
            </a:r>
            <a:r>
              <a:rPr lang="th-TH" b="1" dirty="0">
                <a:solidFill>
                  <a:schemeClr val="accent4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ขยายกลุ่มเป้าหมายใหม่ ๆ และเพิ่มช่องทาง </a:t>
            </a: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</a:t>
            </a:r>
            <a:r>
              <a:rPr lang="th-TH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</a:t>
            </a:r>
            <a:r>
              <a:rPr kumimoji="0" lang="th-TH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cs typeface="TH Sarabun New" panose="020B0500040200020003" pitchFamily="34" charset="-34"/>
              </a:rPr>
              <a:t>าร</a:t>
            </a: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cs typeface="TH Sarabun New" panose="020B0500040200020003" pitchFamily="34" charset="-34"/>
              </a:rPr>
              <a:t>โทรศัพท์กลับเพื่อสัมภาษณ์ 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การประชุมกลุ่มย่อย เพื่อกลั่นกรองประเด็น ให้นำเสนอนำไปสู่การพัฒนาต่อไป เป็นต้น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3) </a:t>
            </a:r>
            <a:r>
              <a:rPr lang="th-TH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พัฒนา</a:t>
            </a:r>
            <a:r>
              <a:rPr lang="en-US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Software </a:t>
            </a:r>
            <a:r>
              <a:rPr lang="th-TH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ในระบบ </a:t>
            </a:r>
            <a:r>
              <a:rPr lang="en-US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Hearing Online </a:t>
            </a:r>
            <a:r>
              <a:rPr lang="th-TH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เพิ่มความสะดวก รวดเร็ว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</a:t>
            </a:r>
            <a:r>
              <a:rPr lang="th-TH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จัดทำคู่มือ/แผนการรับฟังความคิดเห็นทั่วไปร่วมกัน ทั้งส่วนกลางและเขต</a:t>
            </a:r>
            <a:endParaRPr kumimoji="0" lang="th-TH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64727F2-026E-484A-B674-C3C48096BF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577" y="896013"/>
            <a:ext cx="1032046" cy="1032046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83B45-9433-4362-A2C0-321B284E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5</a:t>
            </a:fld>
            <a:endParaRPr lang="th-TH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1F4A0E7-A20E-4893-B0B2-9F5F5FBACD46}"/>
              </a:ext>
            </a:extLst>
          </p:cNvPr>
          <p:cNvSpPr/>
          <p:nvPr/>
        </p:nvSpPr>
        <p:spPr>
          <a:xfrm>
            <a:off x="599052" y="5433641"/>
            <a:ext cx="11183689" cy="10566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cs typeface="TH Sarabun New" panose="020B0500040200020003" pitchFamily="34" charset="-34"/>
              </a:rPr>
              <a:t>2.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cs typeface="TH Sarabun New" panose="020B0500040200020003" pitchFamily="34" charset="-34"/>
              </a:rPr>
              <a:t>ตอบสนองข้อเสนอจากการรับฟังความคิดเห็น ฯ ในระดับพื้นที่ / เขตได้ทันที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-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kumimoji="0" lang="th-TH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cs typeface="TH Sarabun New" panose="020B0500040200020003" pitchFamily="34" charset="-34"/>
              </a:rPr>
              <a:t>กลไกในระบบหลักประกันสุขภาพแห่งชาติดำเนินการภายใต้กฎ ระเบียบ หลักเกณฑ์ข้อบังคับที่ประกาศใช้แล้ว</a:t>
            </a:r>
          </a:p>
        </p:txBody>
      </p:sp>
    </p:spTree>
    <p:extLst>
      <p:ext uri="{BB962C8B-B14F-4D97-AF65-F5344CB8AC3E}">
        <p14:creationId xmlns:p14="http://schemas.microsoft.com/office/powerpoint/2010/main" val="3129969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42431126"/>
              </p:ext>
            </p:extLst>
          </p:nvPr>
        </p:nvGraphicFramePr>
        <p:xfrm>
          <a:off x="218364" y="1448201"/>
          <a:ext cx="11345840" cy="5409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5369" y="4739889"/>
            <a:ext cx="213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๑๕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มกราคม ๖๕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6766" y="2767929"/>
            <a:ext cx="393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๒๐ มกราคม ๖๕ – ๑๖ เมษายน ๖๕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39393" y="2098823"/>
            <a:ext cx="29346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ช่วงปลายเมย. – พค.  ๖๕ (กำหนดวัน)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1424" y="561044"/>
            <a:ext cx="114511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Time Line </a:t>
            </a: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การรับฟังความคิดเห็นฯ สปสช. เขต ๕ ราชบุรี  ปี ๒๕๖๕</a:t>
            </a:r>
            <a:endParaRPr lang="en-US" sz="32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DAABA8-E802-4F7F-BCE3-9D26A56A0AB7}"/>
              </a:ext>
            </a:extLst>
          </p:cNvPr>
          <p:cNvGrpSpPr/>
          <p:nvPr/>
        </p:nvGrpSpPr>
        <p:grpSpPr>
          <a:xfrm>
            <a:off x="7591255" y="3302944"/>
            <a:ext cx="4455728" cy="583776"/>
            <a:chOff x="2410325" y="3626492"/>
            <a:chExt cx="4743543" cy="104272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EC3B1DB-7DE5-4AFE-B363-5FC3061551F4}"/>
                </a:ext>
              </a:extLst>
            </p:cNvPr>
            <p:cNvSpPr/>
            <p:nvPr/>
          </p:nvSpPr>
          <p:spPr>
            <a:xfrm>
              <a:off x="2410325" y="3974067"/>
              <a:ext cx="4082694" cy="69515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D645569-A3F4-43A5-BD65-F2E9E5FABC4C}"/>
                </a:ext>
              </a:extLst>
            </p:cNvPr>
            <p:cNvSpPr txBox="1"/>
            <p:nvPr/>
          </p:nvSpPr>
          <p:spPr>
            <a:xfrm>
              <a:off x="2716337" y="3626492"/>
              <a:ext cx="4437531" cy="695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5489" tIns="0" rIns="0" bIns="0" numCol="1" spcCol="1270" anchor="t" anchorCtr="0">
              <a:noAutofit/>
            </a:bodyPr>
            <a:lstStyle/>
            <a:p>
              <a:pPr marL="457189" indent="-457189" defTabSz="1200121">
                <a:lnSpc>
                  <a:spcPct val="90000"/>
                </a:lnSpc>
                <a:spcAft>
                  <a:spcPct val="35000"/>
                </a:spcAft>
                <a:buFont typeface="+mj-cs"/>
                <a:buAutoNum type="thaiNumPeriod"/>
              </a:pPr>
              <a:r>
                <a:rPr lang="th-TH" sz="2400" dirty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สรุปข้อมูลการรับฟังความคิดเห็นระดับเขต</a:t>
              </a:r>
            </a:p>
            <a:p>
              <a:pPr marL="457189" indent="-457189" defTabSz="1200121">
                <a:lnSpc>
                  <a:spcPct val="90000"/>
                </a:lnSpc>
                <a:spcAft>
                  <a:spcPct val="35000"/>
                </a:spcAft>
                <a:buFont typeface="+mj-cs"/>
                <a:buAutoNum type="thaiNumPeriod"/>
              </a:pPr>
              <a:r>
                <a:rPr lang="th-TH" sz="2400" dirty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ประชุมคณะทำงานรับฟังความคิดเห็นฯ เพื่อกลั่นกรองข้อมูล(เช้า)</a:t>
              </a:r>
            </a:p>
            <a:p>
              <a:pPr marL="457189" indent="-457189" defTabSz="1200121">
                <a:lnSpc>
                  <a:spcPct val="90000"/>
                </a:lnSpc>
                <a:spcAft>
                  <a:spcPct val="35000"/>
                </a:spcAft>
                <a:buFont typeface="+mj-cs"/>
                <a:buAutoNum type="thaiNumPeriod"/>
              </a:pPr>
              <a:r>
                <a:rPr lang="th-TH" sz="2400" dirty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ส่งมอบข้อเสนอให้ตัวแทนคณะกรรมการฯ ส่วนกลาง (บ่าย)</a:t>
              </a:r>
            </a:p>
            <a:p>
              <a:pPr defTabSz="1200121">
                <a:lnSpc>
                  <a:spcPct val="90000"/>
                </a:lnSpc>
                <a:spcAft>
                  <a:spcPct val="35000"/>
                </a:spcAft>
              </a:pPr>
              <a:endPara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9691D86-C8AE-480E-8672-4597B754AAC6}"/>
              </a:ext>
            </a:extLst>
          </p:cNvPr>
          <p:cNvSpPr txBox="1"/>
          <p:nvPr/>
        </p:nvSpPr>
        <p:spPr>
          <a:xfrm>
            <a:off x="35324" y="5614354"/>
            <a:ext cx="2138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๒๙ ธันวาคม ๖๔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3B3C43-3E1C-446B-9E9D-9BD7FD744D87}"/>
              </a:ext>
            </a:extLst>
          </p:cNvPr>
          <p:cNvSpPr txBox="1"/>
          <p:nvPr/>
        </p:nvSpPr>
        <p:spPr>
          <a:xfrm>
            <a:off x="7205616" y="5409800"/>
            <a:ext cx="4541628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ประชุมรับฟังความคิดเห็นระดับประเทศ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ประมาณ เดือน กค.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65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วงรี 14">
            <a:extLst>
              <a:ext uri="{FF2B5EF4-FFF2-40B4-BE49-F238E27FC236}">
                <a16:creationId xmlns:a16="http://schemas.microsoft.com/office/drawing/2014/main" id="{7286EBB7-8383-4FB9-BBD9-AA77FEF08210}"/>
              </a:ext>
            </a:extLst>
          </p:cNvPr>
          <p:cNvSpPr/>
          <p:nvPr/>
        </p:nvSpPr>
        <p:spPr>
          <a:xfrm>
            <a:off x="5499654" y="3123381"/>
            <a:ext cx="458751" cy="45875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วงรี 17">
            <a:extLst>
              <a:ext uri="{FF2B5EF4-FFF2-40B4-BE49-F238E27FC236}">
                <a16:creationId xmlns:a16="http://schemas.microsoft.com/office/drawing/2014/main" id="{1A04B692-F42F-47BA-AE22-8AE10741FC65}"/>
              </a:ext>
            </a:extLst>
          </p:cNvPr>
          <p:cNvSpPr/>
          <p:nvPr/>
        </p:nvSpPr>
        <p:spPr>
          <a:xfrm>
            <a:off x="2041661" y="5188548"/>
            <a:ext cx="265043" cy="24718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9" name="กลุ่ม 18">
            <a:extLst>
              <a:ext uri="{FF2B5EF4-FFF2-40B4-BE49-F238E27FC236}">
                <a16:creationId xmlns:a16="http://schemas.microsoft.com/office/drawing/2014/main" id="{AD839418-828A-43DD-91B9-351148A305A2}"/>
              </a:ext>
            </a:extLst>
          </p:cNvPr>
          <p:cNvGrpSpPr/>
          <p:nvPr/>
        </p:nvGrpSpPr>
        <p:grpSpPr>
          <a:xfrm>
            <a:off x="3584713" y="4576010"/>
            <a:ext cx="3796748" cy="388299"/>
            <a:chOff x="4049780" y="2633897"/>
            <a:chExt cx="3796748" cy="388299"/>
          </a:xfrm>
        </p:grpSpPr>
        <p:sp>
          <p:nvSpPr>
            <p:cNvPr id="20" name="สี่เหลี่ยมผืนผ้า 19">
              <a:extLst>
                <a:ext uri="{FF2B5EF4-FFF2-40B4-BE49-F238E27FC236}">
                  <a16:creationId xmlns:a16="http://schemas.microsoft.com/office/drawing/2014/main" id="{4FCFD983-C6A1-4530-9A3D-34ED9046AC7D}"/>
                </a:ext>
              </a:extLst>
            </p:cNvPr>
            <p:cNvSpPr/>
            <p:nvPr/>
          </p:nvSpPr>
          <p:spPr>
            <a:xfrm>
              <a:off x="4049781" y="2704888"/>
              <a:ext cx="2569036" cy="31730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กล่องข้อความ 20">
              <a:extLst>
                <a:ext uri="{FF2B5EF4-FFF2-40B4-BE49-F238E27FC236}">
                  <a16:creationId xmlns:a16="http://schemas.microsoft.com/office/drawing/2014/main" id="{0C8C4243-BBFF-4807-BB5B-4A1FE2E0F6B7}"/>
                </a:ext>
              </a:extLst>
            </p:cNvPr>
            <p:cNvSpPr txBox="1"/>
            <p:nvPr/>
          </p:nvSpPr>
          <p:spPr>
            <a:xfrm>
              <a:off x="4049780" y="2633897"/>
              <a:ext cx="3796748" cy="388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3083" tIns="0" rIns="0" bIns="0" numCol="1" spcCol="1270" anchor="t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h-TH" sz="2400" kern="1200" dirty="0">
                  <a:latin typeface="TH SarabunIT๙" panose="020B0500040200020003" pitchFamily="34" charset="-34"/>
                  <a:cs typeface="TH SarabunIT๙" panose="020B0500040200020003" pitchFamily="34" charset="-34"/>
                </a:rPr>
                <a:t>จัดทำคู่มือ /วางแผนประชุมกลุ่มเฉพาะ/</a:t>
              </a:r>
            </a:p>
          </p:txBody>
        </p:sp>
      </p:grp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CAB3D617-5EC5-422A-87CE-0F62214C1019}"/>
              </a:ext>
            </a:extLst>
          </p:cNvPr>
          <p:cNvSpPr txBox="1"/>
          <p:nvPr/>
        </p:nvSpPr>
        <p:spPr>
          <a:xfrm>
            <a:off x="4673585" y="3655546"/>
            <a:ext cx="3796748" cy="3882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3083" tIns="0" rIns="0" bIns="0" numCol="1" spcCol="1270" anchor="t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h-TH" sz="2400" kern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บูรณาการรับฟังพร้อมงานประจำ</a:t>
            </a:r>
          </a:p>
        </p:txBody>
      </p:sp>
    </p:spTree>
    <p:extLst>
      <p:ext uri="{BB962C8B-B14F-4D97-AF65-F5344CB8AC3E}">
        <p14:creationId xmlns:p14="http://schemas.microsoft.com/office/powerpoint/2010/main" val="349662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3339" y="-30460"/>
            <a:ext cx="12192000" cy="7306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84407" tIns="42203" rIns="84407" bIns="42203" rtlCol="0" anchor="ctr">
            <a:noAutofit/>
          </a:bodyPr>
          <a:lstStyle/>
          <a:p>
            <a:pPr defTabSz="844062">
              <a:lnSpc>
                <a:spcPct val="90000"/>
              </a:lnSpc>
              <a:defRPr/>
            </a:pPr>
            <a:r>
              <a:rPr lang="th-TH" sz="4800" b="1" dirty="0">
                <a:solidFill>
                  <a:schemeClr val="bg1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      รูปแบบการรับฟังความคิดเห็น ปี ๒๕๖๕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1557" y="728344"/>
          <a:ext cx="5814443" cy="6067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4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3047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รูปแบบการรับฟังความคิดเห็น</a:t>
                      </a:r>
                    </a:p>
                  </a:txBody>
                  <a:tcPr marL="84407" marR="84407" marT="42203" marB="42203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r>
                        <a:rPr lang="en-US" sz="3600" b="1" dirty="0"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ระบบ </a:t>
                      </a:r>
                      <a:r>
                        <a:rPr lang="en-US" sz="3600" b="1" dirty="0">
                          <a:latin typeface="TH SarabunPSK" pitchFamily="34" charset="-34"/>
                          <a:cs typeface="TH SarabunPSK" pitchFamily="34" charset="-34"/>
                        </a:rPr>
                        <a:t>Online </a:t>
                      </a:r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ผ่านกูเก</a:t>
                      </a:r>
                      <a:r>
                        <a:rPr lang="th-TH" sz="3600" b="1" dirty="0" err="1">
                          <a:latin typeface="TH SarabunPSK" pitchFamily="34" charset="-34"/>
                          <a:cs typeface="TH SarabunPSK" pitchFamily="34" charset="-34"/>
                        </a:rPr>
                        <a:t>ิล</a:t>
                      </a:r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 ฟอร์ม</a:t>
                      </a:r>
                      <a:r>
                        <a:rPr lang="en-US" sz="3600" b="1" dirty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ร่วมกับการประชุม การทำงาน รับฟังระหว่างปี</a:t>
                      </a:r>
                    </a:p>
                  </a:txBody>
                  <a:tcPr marL="84407" marR="84407" marT="42203" marB="422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16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r>
                        <a:rPr lang="en-US" sz="3600" b="1" dirty="0"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บริหารจัดการโดยความร่วมมือของคณะทำงานรับฟังความคิดเห็น</a:t>
                      </a:r>
                    </a:p>
                  </a:txBody>
                  <a:tcPr marL="84407" marR="84407" marT="42203" marB="42203"/>
                </a:tc>
                <a:extLst>
                  <a:ext uri="{0D108BD9-81ED-4DB2-BD59-A6C34878D82A}">
                    <a16:rowId xmlns:a16="http://schemas.microsoft.com/office/drawing/2014/main" val="1605688589"/>
                  </a:ext>
                </a:extLst>
              </a:tr>
              <a:tr h="3071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๓. </a:t>
                      </a:r>
                      <a:r>
                        <a:rPr lang="en-US" sz="3600" b="1" dirty="0">
                          <a:latin typeface="TH SarabunPSK" pitchFamily="34" charset="-34"/>
                          <a:cs typeface="TH SarabunPSK" pitchFamily="34" charset="-34"/>
                        </a:rPr>
                        <a:t>focus group </a:t>
                      </a:r>
                      <a:r>
                        <a:rPr lang="th-TH" sz="3600" b="1" dirty="0">
                          <a:latin typeface="TH SarabunPSK" pitchFamily="34" charset="-34"/>
                          <a:cs typeface="TH SarabunPSK" pitchFamily="34" charset="-34"/>
                        </a:rPr>
                        <a:t>หรือประชุมกลุ่ม</a:t>
                      </a:r>
                      <a:r>
                        <a:rPr lang="th-TH" sz="3200" b="1" dirty="0">
                          <a:latin typeface="TH SarabunPSK" pitchFamily="34" charset="-34"/>
                          <a:cs typeface="TH SarabunPSK" pitchFamily="34" charset="-34"/>
                        </a:rPr>
                        <a:t>ย่อย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latin typeface="TH SarabunPSK" pitchFamily="34" charset="-34"/>
                          <a:cs typeface="TH SarabunPSK" pitchFamily="34" charset="-34"/>
                        </a:rPr>
                        <a:t>  /กลุ่มที่เข้าไม่ถึง</a:t>
                      </a:r>
                      <a:r>
                        <a:rPr lang="th-TH" sz="3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บริการ กลุ่มเปราะบาง (คนไทยที่ไร้สถานะ/สิทธิ  (โดยรับฟังทั้งตัวแทนผู้รับบริการ/หน่วยบริการ)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ณ จ.สมุทรสาคร และจ.กาญจนบุรี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3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4407" marR="84407" marT="42203" marB="42203"/>
                </a:tc>
                <a:extLst>
                  <a:ext uri="{0D108BD9-81ED-4DB2-BD59-A6C34878D82A}">
                    <a16:rowId xmlns:a16="http://schemas.microsoft.com/office/drawing/2014/main" val="166994679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960096" y="963935"/>
          <a:ext cx="4399723" cy="5186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531">
                <a:tc>
                  <a:txBody>
                    <a:bodyPr/>
                    <a:lstStyle/>
                    <a:p>
                      <a:pPr algn="ctr"/>
                      <a:r>
                        <a:rPr lang="th-TH" sz="3300" dirty="0">
                          <a:latin typeface="TH SarabunPSK" pitchFamily="34" charset="-34"/>
                          <a:cs typeface="TH SarabunPSK" pitchFamily="34" charset="-34"/>
                        </a:rPr>
                        <a:t>กลุ่มเป้าหมายที่จะรับฟังความคิดเห็น</a:t>
                      </a:r>
                    </a:p>
                  </a:txBody>
                  <a:tcPr marL="84407" marR="84407" marT="42203" marB="422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7607">
                <a:tc>
                  <a:txBody>
                    <a:bodyPr/>
                    <a:lstStyle/>
                    <a:p>
                      <a:r>
                        <a:rPr lang="th-TH" sz="3600" b="1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3600" b="1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กลุ่มเป้าหมายหลัก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Ø"/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ผู้รับบริการ 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Ø"/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ผู้ให้บริการ 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Ø"/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องค์กรปกครองส่วนท้องถิ่น 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Ø"/>
                      </a:pPr>
                      <a:r>
                        <a:rPr lang="th-TH" sz="3600" b="1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ผู้มีส่วนได้ส่วนเสีย</a:t>
                      </a:r>
                    </a:p>
                  </a:txBody>
                  <a:tcPr marL="84407" marR="84407" marT="42203" marB="422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707">
                <a:tc>
                  <a:txBody>
                    <a:bodyPr/>
                    <a:lstStyle/>
                    <a:p>
                      <a:r>
                        <a:rPr lang="th-TH" sz="3600" b="1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3600" b="1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กลุ่มเฉพาะ/กลุ่มเปราะบาง</a:t>
                      </a:r>
                    </a:p>
                  </a:txBody>
                  <a:tcPr marL="84407" marR="84407" marT="42203" marB="422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2E4D26-6C28-40A6-9EB6-AA3FFD31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9C40-9B4C-4AC0-B269-839D08167C06}" type="slidenum">
              <a:rPr lang="th-TH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131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796ED8-CDD0-4445-88B1-5FB9EC8C9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98818"/>
            <a:ext cx="12041944" cy="685641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th-TH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กลุ่มเป้าหมายการจัดทำการรับฟังความคิดเห็น ออนไลน์</a:t>
            </a:r>
            <a:endParaRPr lang="en-US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B1A16A-7D04-441D-89CE-6516AD22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377">
              <a:spcAft>
                <a:spcPts val="600"/>
              </a:spcAft>
            </a:pPr>
            <a:fld id="{CE8B9C40-9B4C-4AC0-B269-839D08167C06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algn="r" defTabSz="914377">
                <a:spcAft>
                  <a:spcPts val="600"/>
                </a:spcAft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33B355A-A95A-4D58-BD27-8DB211E3010E}"/>
              </a:ext>
            </a:extLst>
          </p:cNvPr>
          <p:cNvGraphicFramePr>
            <a:graphicFrameLocks noGrp="1"/>
          </p:cNvGraphicFramePr>
          <p:nvPr/>
        </p:nvGraphicFramePr>
        <p:xfrm>
          <a:off x="143339" y="1136281"/>
          <a:ext cx="11296359" cy="5402629"/>
        </p:xfrm>
        <a:graphic>
          <a:graphicData uri="http://schemas.openxmlformats.org/drawingml/2006/table">
            <a:tbl>
              <a:tblPr/>
              <a:tblGrid>
                <a:gridCol w="2085781">
                  <a:extLst>
                    <a:ext uri="{9D8B030D-6E8A-4147-A177-3AD203B41FA5}">
                      <a16:colId xmlns:a16="http://schemas.microsoft.com/office/drawing/2014/main" val="1897947130"/>
                    </a:ext>
                  </a:extLst>
                </a:gridCol>
                <a:gridCol w="1654347">
                  <a:extLst>
                    <a:ext uri="{9D8B030D-6E8A-4147-A177-3AD203B41FA5}">
                      <a16:colId xmlns:a16="http://schemas.microsoft.com/office/drawing/2014/main" val="401804466"/>
                    </a:ext>
                  </a:extLst>
                </a:gridCol>
                <a:gridCol w="1582419">
                  <a:extLst>
                    <a:ext uri="{9D8B030D-6E8A-4147-A177-3AD203B41FA5}">
                      <a16:colId xmlns:a16="http://schemas.microsoft.com/office/drawing/2014/main" val="4239195343"/>
                    </a:ext>
                  </a:extLst>
                </a:gridCol>
                <a:gridCol w="1053929">
                  <a:extLst>
                    <a:ext uri="{9D8B030D-6E8A-4147-A177-3AD203B41FA5}">
                      <a16:colId xmlns:a16="http://schemas.microsoft.com/office/drawing/2014/main" val="534572440"/>
                    </a:ext>
                  </a:extLst>
                </a:gridCol>
                <a:gridCol w="1013880">
                  <a:extLst>
                    <a:ext uri="{9D8B030D-6E8A-4147-A177-3AD203B41FA5}">
                      <a16:colId xmlns:a16="http://schemas.microsoft.com/office/drawing/2014/main" val="2985887784"/>
                    </a:ext>
                  </a:extLst>
                </a:gridCol>
                <a:gridCol w="1028879">
                  <a:extLst>
                    <a:ext uri="{9D8B030D-6E8A-4147-A177-3AD203B41FA5}">
                      <a16:colId xmlns:a16="http://schemas.microsoft.com/office/drawing/2014/main" val="2524680508"/>
                    </a:ext>
                  </a:extLst>
                </a:gridCol>
                <a:gridCol w="1841359">
                  <a:extLst>
                    <a:ext uri="{9D8B030D-6E8A-4147-A177-3AD203B41FA5}">
                      <a16:colId xmlns:a16="http://schemas.microsoft.com/office/drawing/2014/main" val="1804165379"/>
                    </a:ext>
                  </a:extLst>
                </a:gridCol>
                <a:gridCol w="1035765">
                  <a:extLst>
                    <a:ext uri="{9D8B030D-6E8A-4147-A177-3AD203B41FA5}">
                      <a16:colId xmlns:a16="http://schemas.microsoft.com/office/drawing/2014/main" val="2686540023"/>
                    </a:ext>
                  </a:extLst>
                </a:gridCol>
              </a:tblGrid>
              <a:tr h="839779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จังหวัด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08259" marR="108259" marT="54129" marB="54129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ผู้ให้บริการ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08259" marR="108259" marT="54129" marB="54129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ผู้รับบริการ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08259" marR="108259" marT="54129" marB="54129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องค์กรปกครองส่วนท้องถิ่น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08259" marR="108259" marT="54129" marB="54129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ผู้มีส่วนได้เสีย นักวิชาการ หรือผู้ทรงคุณวุฒิที่เกี่ยวข้อง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08259" marR="108259" marT="54129" marB="54129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รวม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08259" marR="108259" marT="54129" marB="54129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375835"/>
                  </a:ext>
                </a:extLst>
              </a:tr>
              <a:tr h="74279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ประชาชนทั่วไป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องค์กรภาคประชาชน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อบต.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เทศบาล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52008"/>
                  </a:ext>
                </a:extLst>
              </a:tr>
              <a:tr h="3770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7000 - ราชบุรี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2๘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๑๔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๙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๘๙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623074"/>
                  </a:ext>
                </a:extLst>
              </a:tr>
              <a:tr h="43799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7100 - กาญจนบุรี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2๘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๑๔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๖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๘๖</a:t>
                      </a: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964102"/>
                  </a:ext>
                </a:extLst>
              </a:tr>
              <a:tr h="43799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7200 - สุพรรณบุรี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2๘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๑๓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๖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๘๕</a:t>
                      </a: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779001"/>
                  </a:ext>
                </a:extLst>
              </a:tr>
              <a:tr h="43799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7300 - นครปฐม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2๘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๑๓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๖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๘๕</a:t>
                      </a: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188582"/>
                  </a:ext>
                </a:extLst>
              </a:tr>
              <a:tr h="43799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7400 - สมุทรสาคร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1๖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๑๐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5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๔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๕๕</a:t>
                      </a: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831478"/>
                  </a:ext>
                </a:extLst>
              </a:tr>
              <a:tr h="43799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7500 - สมุทรสงคราม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1๖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๑๐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๔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๕๓</a:t>
                      </a: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00119"/>
                  </a:ext>
                </a:extLst>
              </a:tr>
              <a:tr h="43799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7600 - เพชรบุรี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2๘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๑๓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5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๙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๗๕</a:t>
                      </a: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217944"/>
                  </a:ext>
                </a:extLst>
              </a:tr>
              <a:tr h="3770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7700 - ประจวบคีรีขันธ์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2๘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๑๓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5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๖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๗๒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952979"/>
                  </a:ext>
                </a:extLst>
              </a:tr>
              <a:tr h="43799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รวม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๒๐๐</a:t>
                      </a: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100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100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๑๐0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50</a:t>
                      </a:r>
                      <a:endParaRPr lang="th-TH" sz="2800" b="0" i="0" u="none" strike="noStrike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๕๐</a:t>
                      </a: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๖๐๐</a:t>
                      </a:r>
                      <a:endParaRPr lang="th-TH" sz="2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11277" marR="11277" marT="11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276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95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D17E39-75D8-4360-B5AC-52137288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E8B9C40-9B4C-4AC0-B269-839D08167C06}" type="slidenum">
              <a:rPr lang="th-TH"/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th-TH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AAA692-A715-4661-81FB-9CFCF0FCC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95" y="720972"/>
            <a:ext cx="9844771" cy="977989"/>
          </a:xfrm>
        </p:spPr>
        <p:txBody>
          <a:bodyPr>
            <a:normAutofit/>
          </a:bodyPr>
          <a:lstStyle/>
          <a:p>
            <a:r>
              <a:rPr lang="th-TH" sz="4267" b="1" u="sng" dirty="0">
                <a:highlight>
                  <a:srgbClr val="00FFFF"/>
                </a:highlight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การจัดแบ่งหน้าที่ความรับผิดชอบการเก็บข้อมูลรับฟังความคิดเห็น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9BF7F5-945C-4055-89C3-CB918765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87" y="1961323"/>
            <a:ext cx="10515600" cy="4175707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ผู้รับบริการ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h-TH" sz="28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ผู้แทน</a:t>
            </a:r>
            <a:r>
              <a:rPr lang="th-TH" sz="2800" dirty="0"/>
              <a:t> ภาคประชาชน</a:t>
            </a:r>
            <a:r>
              <a:rPr lang="th-TH" sz="28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ทุกจังหวัด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ผู้ให้บริการ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หัวหน้างานประกันสุขภาพของสำนักงานสาธารณสุขจังหวัดทุกแห่ง</a:t>
            </a: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อปท.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8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ผู้แทนองค์กรปกครองส่วนท้องถิ่นทุกจังหวัด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ผู้มีส่วนได้เสีย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หัวหน้างานประกันสุขภาพของสำนักงานสาธารณสุขจังหวัดทุกแห่ง</a:t>
            </a:r>
          </a:p>
          <a:p>
            <a:pPr marL="457189" lvl="1" indent="0">
              <a:buNone/>
            </a:pP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5076605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7041</TotalTime>
  <Words>1116</Words>
  <Application>Microsoft Office PowerPoint</Application>
  <PresentationFormat>Widescreen</PresentationFormat>
  <Paragraphs>202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TH Sarabun New</vt:lpstr>
      <vt:lpstr>TH SarabunIT๙</vt:lpstr>
      <vt:lpstr>TH SarabunPSK</vt:lpstr>
      <vt:lpstr>Wingdings</vt:lpstr>
      <vt:lpstr>Wingdings 3</vt:lpstr>
      <vt:lpstr>2_Office Theme</vt:lpstr>
      <vt:lpstr>1_Office Theme</vt:lpstr>
      <vt:lpstr>ชุดรูปแบบของ Office</vt:lpstr>
      <vt:lpstr> แผนรับฟังความคิดเห็นโดยทั่วไปฯตามมาตรา 18(13) ประจำปี 2565</vt:lpstr>
      <vt:lpstr>PowerPoint Presentation</vt:lpstr>
      <vt:lpstr>PowerPoint Presentation</vt:lpstr>
      <vt:lpstr>PowerPoint Presentation</vt:lpstr>
      <vt:lpstr>แผนพัฒนาแนวทางการรับฟังความคิดเห็นโดยทั่วไป ฯ ประจำปี 2565</vt:lpstr>
      <vt:lpstr>PowerPoint Presentation</vt:lpstr>
      <vt:lpstr>PowerPoint Presentation</vt:lpstr>
      <vt:lpstr>กลุ่มเป้าหมายการจัดทำการรับฟังความคิดเห็น ออนไลน์</vt:lpstr>
      <vt:lpstr>การจัดแบ่งหน้าที่ความรับผิดชอบการเก็บข้อมูลรับฟังความคิดเห็น</vt:lpstr>
      <vt:lpstr>การจัดแบ่งหน้าที่ความรับผิดชอบการกลั่นกรอง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NHSO 060</dc:creator>
  <cp:lastModifiedBy>chattika maeprasart</cp:lastModifiedBy>
  <cp:revision>68</cp:revision>
  <dcterms:created xsi:type="dcterms:W3CDTF">2021-09-09T06:00:54Z</dcterms:created>
  <dcterms:modified xsi:type="dcterms:W3CDTF">2022-02-22T04:19:59Z</dcterms:modified>
</cp:coreProperties>
</file>